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81" r:id="rId2"/>
    <p:sldId id="354" r:id="rId3"/>
    <p:sldId id="276" r:id="rId4"/>
    <p:sldId id="277" r:id="rId5"/>
    <p:sldId id="359" r:id="rId6"/>
    <p:sldId id="360" r:id="rId7"/>
    <p:sldId id="361" r:id="rId8"/>
    <p:sldId id="362" r:id="rId9"/>
    <p:sldId id="363" r:id="rId10"/>
    <p:sldId id="364" r:id="rId11"/>
    <p:sldId id="365" r:id="rId12"/>
    <p:sldId id="366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322" r:id="rId31"/>
    <p:sldId id="358" r:id="rId32"/>
    <p:sldId id="334" r:id="rId33"/>
    <p:sldId id="333" r:id="rId34"/>
    <p:sldId id="335" r:id="rId35"/>
    <p:sldId id="343" r:id="rId36"/>
    <p:sldId id="344" r:id="rId37"/>
    <p:sldId id="345" r:id="rId38"/>
    <p:sldId id="346" r:id="rId39"/>
    <p:sldId id="347" r:id="rId40"/>
    <p:sldId id="350" r:id="rId41"/>
    <p:sldId id="304" r:id="rId42"/>
    <p:sldId id="259" r:id="rId43"/>
    <p:sldId id="260" r:id="rId44"/>
    <p:sldId id="265" r:id="rId45"/>
    <p:sldId id="266" r:id="rId46"/>
    <p:sldId id="267" r:id="rId47"/>
    <p:sldId id="271" r:id="rId48"/>
    <p:sldId id="273" r:id="rId49"/>
    <p:sldId id="268" r:id="rId50"/>
    <p:sldId id="269" r:id="rId51"/>
    <p:sldId id="270" r:id="rId52"/>
    <p:sldId id="336" r:id="rId53"/>
    <p:sldId id="353" r:id="rId54"/>
    <p:sldId id="339" r:id="rId55"/>
    <p:sldId id="340" r:id="rId56"/>
    <p:sldId id="341" r:id="rId57"/>
    <p:sldId id="342" r:id="rId58"/>
    <p:sldId id="352" r:id="rId59"/>
    <p:sldId id="357" r:id="rId60"/>
    <p:sldId id="290" r:id="rId61"/>
    <p:sldId id="274" r:id="rId6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D2F6B-D719-4859-900A-6AE5139B7422}" type="datetimeFigureOut">
              <a:rPr lang="it-IT" smtClean="0"/>
              <a:t>21/11/2016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879CB-A5C9-4537-B427-E6A346331E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4722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29057" indent="-280406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21626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570276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18927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467577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16227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364878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13528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646B48-E942-463D-B5B7-636D32230816}" type="slidenum">
              <a:rPr lang="en-US" altLang="it-IT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it-IT" smtClean="0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 smtClean="0"/>
          </a:p>
        </p:txBody>
      </p:sp>
    </p:spTree>
    <p:extLst>
      <p:ext uri="{BB962C8B-B14F-4D97-AF65-F5344CB8AC3E}">
        <p14:creationId xmlns:p14="http://schemas.microsoft.com/office/powerpoint/2010/main" val="34858695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29057" indent="-280406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21626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570276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18927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467577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16227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364878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13528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96D2D3-FE99-4A85-AD7E-3B1A8734AED4}" type="slidenum">
              <a:rPr lang="en-US" altLang="it-IT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27</a:t>
            </a:fld>
            <a:endParaRPr lang="en-US" altLang="it-IT" smtClean="0">
              <a:solidFill>
                <a:srgbClr val="000000"/>
              </a:solidFill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 smtClean="0"/>
          </a:p>
        </p:txBody>
      </p:sp>
    </p:spTree>
    <p:extLst>
      <p:ext uri="{BB962C8B-B14F-4D97-AF65-F5344CB8AC3E}">
        <p14:creationId xmlns:p14="http://schemas.microsoft.com/office/powerpoint/2010/main" val="1195655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29057" indent="-280406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21626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570276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18927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467577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16227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364878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13528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3D47E52-E147-4270-8E90-ED4554FA4371}" type="slidenum">
              <a:rPr lang="en-US" altLang="it-IT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28</a:t>
            </a:fld>
            <a:endParaRPr lang="en-US" altLang="it-IT" smtClean="0">
              <a:solidFill>
                <a:srgbClr val="000000"/>
              </a:solidFill>
            </a:endParaRPr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 smtClean="0"/>
          </a:p>
        </p:txBody>
      </p:sp>
    </p:spTree>
    <p:extLst>
      <p:ext uri="{BB962C8B-B14F-4D97-AF65-F5344CB8AC3E}">
        <p14:creationId xmlns:p14="http://schemas.microsoft.com/office/powerpoint/2010/main" val="2602680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BDAEF41-7669-4123-98C0-2D33B2DEFEAD}" type="slidenum">
              <a:rPr lang="en-US" altLang="it-IT"/>
              <a:pPr algn="r" eaLnBrk="1" hangingPunct="1">
                <a:spcBef>
                  <a:spcPct val="0"/>
                </a:spcBef>
              </a:pPr>
              <a:t>29</a:t>
            </a:fld>
            <a:endParaRPr lang="en-US" altLang="it-IT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 smtClean="0"/>
          </a:p>
        </p:txBody>
      </p:sp>
    </p:spTree>
    <p:extLst>
      <p:ext uri="{BB962C8B-B14F-4D97-AF65-F5344CB8AC3E}">
        <p14:creationId xmlns:p14="http://schemas.microsoft.com/office/powerpoint/2010/main" val="3006682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026C25D-DD47-42B0-AB67-8188FA464254}" type="slidenum">
              <a:rPr lang="en-US" altLang="it-IT"/>
              <a:pPr algn="r" eaLnBrk="1" hangingPunct="1">
                <a:spcBef>
                  <a:spcPct val="0"/>
                </a:spcBef>
              </a:pPr>
              <a:t>30</a:t>
            </a:fld>
            <a:endParaRPr lang="en-US" altLang="it-IT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it-IT" smtClean="0"/>
          </a:p>
        </p:txBody>
      </p:sp>
    </p:spTree>
    <p:extLst>
      <p:ext uri="{BB962C8B-B14F-4D97-AF65-F5344CB8AC3E}">
        <p14:creationId xmlns:p14="http://schemas.microsoft.com/office/powerpoint/2010/main" val="1945938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02ED3A8-317C-4491-9A8E-2B05FA33D490}" type="slidenum">
              <a:rPr lang="it-IT" altLang="it-IT"/>
              <a:pPr/>
              <a:t>32</a:t>
            </a:fld>
            <a:endParaRPr lang="it-IT" altLang="it-IT"/>
          </a:p>
        </p:txBody>
      </p:sp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993047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DBC3AC0-743F-439A-997F-17C5367FEA4D}" type="slidenum">
              <a:rPr lang="it-IT" altLang="it-IT"/>
              <a:pPr/>
              <a:t>33</a:t>
            </a:fld>
            <a:endParaRPr lang="it-IT" altLang="it-IT"/>
          </a:p>
        </p:txBody>
      </p:sp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34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947333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FBC8D5C-6978-4614-8863-E9119B6E7069}" type="slidenum">
              <a:rPr lang="it-IT" altLang="it-IT"/>
              <a:pPr/>
              <a:t>34</a:t>
            </a:fld>
            <a:endParaRPr lang="it-IT" altLang="it-IT"/>
          </a:p>
        </p:txBody>
      </p:sp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r"/>
            <a:fld id="{701152E7-2A8A-4FD9-BCEA-8DBCCAF3DED7}" type="slidenum">
              <a:rPr lang="en-US" altLang="it-IT" sz="1200">
                <a:latin typeface="Times New Roman" pitchFamily="18" charset="0"/>
                <a:cs typeface="Times New Roman" pitchFamily="18" charset="0"/>
              </a:rPr>
              <a:pPr algn="r"/>
              <a:t>34</a:t>
            </a:fld>
            <a:endParaRPr lang="en-US" altLang="it-IT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5539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88932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smtClean="0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29057" indent="-280406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21626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570276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18927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467577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16227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364878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13528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3D996B-370B-42E9-8E29-C21E9B78CEE8}" type="slidenum">
              <a:rPr lang="en-US" altLang="it-IT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15</a:t>
            </a:fld>
            <a:endParaRPr lang="en-US" altLang="it-IT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547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29057" indent="-280406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21626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570276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18927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467577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16227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364878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13528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FB23F6A-1449-47AD-A443-6224072F419B}" type="slidenum">
              <a:rPr lang="en-US" altLang="it-IT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it-IT" smtClean="0"/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smtClean="0"/>
          </a:p>
        </p:txBody>
      </p:sp>
    </p:spTree>
    <p:extLst>
      <p:ext uri="{BB962C8B-B14F-4D97-AF65-F5344CB8AC3E}">
        <p14:creationId xmlns:p14="http://schemas.microsoft.com/office/powerpoint/2010/main" val="2494026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29057" indent="-280406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21626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570276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18927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467577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16227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364878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13528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00FD55-AC79-4D6B-BFC3-8D68E59CE580}" type="slidenum">
              <a:rPr lang="en-US" altLang="it-IT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20</a:t>
            </a:fld>
            <a:endParaRPr lang="en-US" altLang="it-IT" smtClean="0">
              <a:solidFill>
                <a:srgbClr val="000000"/>
              </a:solidFill>
            </a:endParaRPr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 smtClean="0"/>
          </a:p>
        </p:txBody>
      </p:sp>
    </p:spTree>
    <p:extLst>
      <p:ext uri="{BB962C8B-B14F-4D97-AF65-F5344CB8AC3E}">
        <p14:creationId xmlns:p14="http://schemas.microsoft.com/office/powerpoint/2010/main" val="1335942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972D25A-EFE0-4DF0-9E93-082029F1A316}" type="slidenum">
              <a:rPr lang="it-IT" altLang="it-IT"/>
              <a:pPr/>
              <a:t>21</a:t>
            </a:fld>
            <a:endParaRPr lang="it-IT" altLang="it-IT"/>
          </a:p>
        </p:txBody>
      </p:sp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it-IT"/>
          </a:p>
        </p:txBody>
      </p:sp>
      <p:sp>
        <p:nvSpPr>
          <p:cNvPr id="604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73743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C099543-2474-452F-9BA1-DBFC31FC6209}" type="slidenum">
              <a:rPr lang="it-IT" altLang="it-IT"/>
              <a:pPr/>
              <a:t>22</a:t>
            </a:fld>
            <a:endParaRPr lang="it-IT" altLang="it-IT"/>
          </a:p>
        </p:txBody>
      </p:sp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it-IT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19638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B2FF3F3-CBF2-4238-9F54-3247CBFD45C7}" type="slidenum">
              <a:rPr lang="it-IT" altLang="it-IT"/>
              <a:pPr/>
              <a:t>23</a:t>
            </a:fld>
            <a:endParaRPr lang="it-IT" altLang="it-IT"/>
          </a:p>
        </p:txBody>
      </p:sp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it-IT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47092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29057" indent="-280406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21626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570276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18927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467577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16227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364878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13528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CF1F53E-2789-4BED-A697-715EA31CD094}" type="slidenum">
              <a:rPr lang="en-US" altLang="it-IT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25</a:t>
            </a:fld>
            <a:endParaRPr lang="en-US" altLang="it-IT" smtClean="0">
              <a:solidFill>
                <a:srgbClr val="000000"/>
              </a:solidFill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 smtClean="0"/>
          </a:p>
        </p:txBody>
      </p:sp>
    </p:spTree>
    <p:extLst>
      <p:ext uri="{BB962C8B-B14F-4D97-AF65-F5344CB8AC3E}">
        <p14:creationId xmlns:p14="http://schemas.microsoft.com/office/powerpoint/2010/main" val="4130442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29057" indent="-280406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21626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570276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18927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467577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16227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364878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13528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C63B90-0C78-45EF-802D-66DF1C208B25}" type="slidenum">
              <a:rPr lang="en-US" altLang="it-IT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26</a:t>
            </a:fld>
            <a:endParaRPr lang="en-US" altLang="it-IT" smtClean="0">
              <a:solidFill>
                <a:srgbClr val="000000"/>
              </a:solidFill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it-IT" smtClean="0"/>
          </a:p>
        </p:txBody>
      </p:sp>
    </p:spTree>
    <p:extLst>
      <p:ext uri="{BB962C8B-B14F-4D97-AF65-F5344CB8AC3E}">
        <p14:creationId xmlns:p14="http://schemas.microsoft.com/office/powerpoint/2010/main" val="3853030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1045E-1314-413F-8D61-B0966E0E2116}" type="datetimeFigureOut">
              <a:rPr lang="it-IT" smtClean="0"/>
              <a:t>21/11/2016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4B3EC-DA76-45E7-8C7F-6DA73211E7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7322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1045E-1314-413F-8D61-B0966E0E2116}" type="datetimeFigureOut">
              <a:rPr lang="it-IT" smtClean="0"/>
              <a:t>21/11/2016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4B3EC-DA76-45E7-8C7F-6DA73211E7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6203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1045E-1314-413F-8D61-B0966E0E2116}" type="datetimeFigureOut">
              <a:rPr lang="it-IT" smtClean="0"/>
              <a:t>21/11/2016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4B3EC-DA76-45E7-8C7F-6DA73211E7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8671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1045E-1314-413F-8D61-B0966E0E2116}" type="datetimeFigureOut">
              <a:rPr lang="it-IT" smtClean="0"/>
              <a:t>21/11/2016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4B3EC-DA76-45E7-8C7F-6DA73211E7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1979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1045E-1314-413F-8D61-B0966E0E2116}" type="datetimeFigureOut">
              <a:rPr lang="it-IT" smtClean="0"/>
              <a:t>21/11/2016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4B3EC-DA76-45E7-8C7F-6DA73211E7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8301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1045E-1314-413F-8D61-B0966E0E2116}" type="datetimeFigureOut">
              <a:rPr lang="it-IT" smtClean="0"/>
              <a:t>21/11/2016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4B3EC-DA76-45E7-8C7F-6DA73211E7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7190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1045E-1314-413F-8D61-B0966E0E2116}" type="datetimeFigureOut">
              <a:rPr lang="it-IT" smtClean="0"/>
              <a:t>21/11/2016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4B3EC-DA76-45E7-8C7F-6DA73211E7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0134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1045E-1314-413F-8D61-B0966E0E2116}" type="datetimeFigureOut">
              <a:rPr lang="it-IT" smtClean="0"/>
              <a:t>21/11/2016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4B3EC-DA76-45E7-8C7F-6DA73211E7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8477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1045E-1314-413F-8D61-B0966E0E2116}" type="datetimeFigureOut">
              <a:rPr lang="it-IT" smtClean="0"/>
              <a:t>21/11/2016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4B3EC-DA76-45E7-8C7F-6DA73211E7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6270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1045E-1314-413F-8D61-B0966E0E2116}" type="datetimeFigureOut">
              <a:rPr lang="it-IT" smtClean="0"/>
              <a:t>21/11/2016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4B3EC-DA76-45E7-8C7F-6DA73211E7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0796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1045E-1314-413F-8D61-B0966E0E2116}" type="datetimeFigureOut">
              <a:rPr lang="it-IT" smtClean="0"/>
              <a:t>21/11/2016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4B3EC-DA76-45E7-8C7F-6DA73211E7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6186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1045E-1314-413F-8D61-B0966E0E2116}" type="datetimeFigureOut">
              <a:rPr lang="it-IT" smtClean="0"/>
              <a:t>21/11/2016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4B3EC-DA76-45E7-8C7F-6DA73211E7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2568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igilander.libero.it/eticadellacura/" TargetMode="External"/><Relationship Id="rId2" Type="http://schemas.openxmlformats.org/officeDocument/2006/relationships/hyperlink" Target="mailto:pellegrini.walter@gmail.co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hyperlink" Target="http://digilander.libero.it/waltweb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amazon.it/s/ref=dp_byline_sr_dvd_2?ie=UTF8&amp;field-keywords=Wim+Wenders&amp;search-alias=dvd" TargetMode="External"/><Relationship Id="rId5" Type="http://schemas.openxmlformats.org/officeDocument/2006/relationships/hyperlink" Target="https://www.amazon.it/s/ref=dp_byline_sr_dvd_1?ie=UTF8&amp;field-keywords=Sebastiao+Salgado&amp;search-alias=dvd" TargetMode="Externa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bs.it/search/?ts=as&amp;query=elliot&amp;filterSeries=scatti&amp;searchField=Publisher" TargetMode="External"/><Relationship Id="rId5" Type="http://schemas.openxmlformats.org/officeDocument/2006/relationships/hyperlink" Target="https://www.ibs.it/libri/editori/Elliot" TargetMode="External"/><Relationship Id="rId4" Type="http://schemas.openxmlformats.org/officeDocument/2006/relationships/hyperlink" Target="https://www.ibs.it/libri/autori/Shaun%20Tan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g"/><Relationship Id="rId4" Type="http://schemas.openxmlformats.org/officeDocument/2006/relationships/image" Target="../media/image39.gi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it/search?sa=X&amp;espv=2&amp;biw=1279&amp;bih=569&amp;site=webhp&amp;q=rembrandt+figliol+prodigo+periodo&amp;stick=H4sIAAAAAAAAAOPgE-LSz9U3SM9NLk7K0ZLNTrbSL8ssLk3MiU8sKtEH4vL8omyrgtSizPwUAEaYGpItAAAA&amp;ved=0ahUKEwjwsa-nvqHQAhVBuhoKHfkYAuAQ6BMImgEoADAW" TargetMode="External"/><Relationship Id="rId3" Type="http://schemas.openxmlformats.org/officeDocument/2006/relationships/image" Target="../media/image7.jpg"/><Relationship Id="rId7" Type="http://schemas.openxmlformats.org/officeDocument/2006/relationships/hyperlink" Target="https://www.google.it/search?sa=X&amp;espv=2&amp;biw=1279&amp;bih=569&amp;site=webhp&amp;q=rembrandt+figliol+prodigo+data+creazione&amp;stick=H4sIAAAAAAAAAOPgE-LSz9U3SM9NLk7K0ZLLTrbSL8ssLk3MiU8sKtEH4vL8omyr5KLUxJLUFABfJyFCLgAAAA&amp;ved=0ahUKEwjwsa-nvqHQAhVBuhoKHfkYAuAQ6BMIlwEoADAV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it/search?sa=X&amp;espv=2&amp;biw=1279&amp;bih=569&amp;site=webhp&amp;q=Rembrandt&amp;stick=H4sIAAAAAAAAAOPgE-LSz9U3SM9NLk7KUeIEsZOKs8uMtGSzk630yzKLSxNz4hOLSvSBuDy_KNsKSGcWlwAA_VCG7jgAAAA&amp;ved=0ahUKEwjwsa-nvqHQAhVBuhoKHfkYAuAQmxMIlAEoATAU" TargetMode="External"/><Relationship Id="rId5" Type="http://schemas.openxmlformats.org/officeDocument/2006/relationships/hyperlink" Target="https://www.google.it/search?sa=X&amp;espv=2&amp;biw=1279&amp;bih=569&amp;site=webhp&amp;q=rembrandt+figliol+prodigo+artista&amp;stick=H4sIAAAAAAAAAOPgE-LSz9U3SM9NLk7K0ZLNTrbSL8ssLk3MiU8sKtEH4vL8omwrIJ1ZXAIADxD7Vi0AAAA&amp;ved=0ahUKEwjwsa-nvqHQAhVBuhoKHfkYAuAQ6BMIkwEoADAU" TargetMode="External"/><Relationship Id="rId4" Type="http://schemas.openxmlformats.org/officeDocument/2006/relationships/image" Target="../media/image8.jpg"/><Relationship Id="rId9" Type="http://schemas.openxmlformats.org/officeDocument/2006/relationships/hyperlink" Target="https://www.google.it/search?sa=X&amp;espv=2&amp;biw=1279&amp;bih=569&amp;site=webhp&amp;q=rembrandt+figliol+prodigo+genere&amp;stick=H4sIAAAAAAAAAOPgE-LSz9U3SM9NLk7K0ZLJTrbSL8ssLk3MiU8sKtEH4vL8omyr9NS8olQAqEdkKiwAAAA&amp;ved=0ahUKEwjwsa-nvqHQAhVBuhoKHfkYAuAQ6BMInQEoADAX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hyperlink" Target="https://it.wikipedia.org/wiki/Idee" TargetMode="External"/><Relationship Id="rId3" Type="http://schemas.openxmlformats.org/officeDocument/2006/relationships/hyperlink" Target="https://it.wikipedia.org/wiki/Migrazione" TargetMode="External"/><Relationship Id="rId7" Type="http://schemas.openxmlformats.org/officeDocument/2006/relationships/hyperlink" Target="https://it.wikipedia.org/wiki/Denaro" TargetMode="Externa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t.wikipedia.org/wiki/Tecnologia" TargetMode="External"/><Relationship Id="rId5" Type="http://schemas.openxmlformats.org/officeDocument/2006/relationships/hyperlink" Target="https://it.wikipedia.org/wiki/Simbolo" TargetMode="External"/><Relationship Id="rId4" Type="http://schemas.openxmlformats.org/officeDocument/2006/relationships/hyperlink" Target="https://it.wikipedia.org/wiki/Diaspora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it.wfp.org/la-fame/statistiche" TargetMode="Externa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ticaeconomia.it/sradicare-la-poverta-estrema-un-obiettivo-a-portata-di-mano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3467" y="4941168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PERCORSI di CARING</a:t>
            </a:r>
          </a:p>
          <a:p>
            <a:pPr algn="ctr"/>
            <a:r>
              <a:rPr lang="it-IT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L’Etica della Cura in Azione</a:t>
            </a:r>
            <a:endParaRPr lang="it-IT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52949" y="188640"/>
            <a:ext cx="86409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AOSTA 12 NOVEMBRE 2016 </a:t>
            </a:r>
          </a:p>
        </p:txBody>
      </p:sp>
      <p:sp>
        <p:nvSpPr>
          <p:cNvPr id="4" name="Rettangolo 3"/>
          <p:cNvSpPr/>
          <p:nvPr/>
        </p:nvSpPr>
        <p:spPr>
          <a:xfrm>
            <a:off x="2256882" y="5733256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1000" dirty="0"/>
              <a:t>Dott. Walter Pellegrini</a:t>
            </a:r>
          </a:p>
          <a:p>
            <a:pPr algn="ctr"/>
            <a:r>
              <a:rPr lang="it-IT" sz="1000" dirty="0" err="1"/>
              <a:t>Counsellor</a:t>
            </a:r>
            <a:r>
              <a:rPr lang="it-IT" sz="1000" dirty="0"/>
              <a:t> - Infermiere Magistrale</a:t>
            </a:r>
          </a:p>
          <a:p>
            <a:pPr algn="ctr"/>
            <a:r>
              <a:rPr lang="it-IT" sz="1000" dirty="0"/>
              <a:t>+ 39 330 73 04 07 - + 39 328 5710074</a:t>
            </a:r>
          </a:p>
          <a:p>
            <a:pPr algn="ctr"/>
            <a:r>
              <a:rPr lang="it-IT" sz="1000" u="sng" dirty="0">
                <a:hlinkClick r:id="rId2"/>
              </a:rPr>
              <a:t>pellegrini.walter@gmail.com</a:t>
            </a:r>
            <a:endParaRPr lang="it-IT" sz="1000" dirty="0"/>
          </a:p>
          <a:p>
            <a:pPr algn="ctr"/>
            <a:r>
              <a:rPr lang="it-IT" sz="1000" u="sng" dirty="0">
                <a:hlinkClick r:id="rId3"/>
              </a:rPr>
              <a:t>http://digilander.libero.it/eticadellacura/</a:t>
            </a:r>
            <a:r>
              <a:rPr lang="it-IT" sz="1000" dirty="0"/>
              <a:t> - </a:t>
            </a:r>
            <a:r>
              <a:rPr lang="it-IT" sz="1000" u="sng" dirty="0">
                <a:hlinkClick r:id="rId4"/>
              </a:rPr>
              <a:t>http://digilander.libero.it/waltweb/</a:t>
            </a:r>
            <a:endParaRPr lang="it-IT" sz="10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724" y="2069455"/>
            <a:ext cx="2657410" cy="271909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22008" y="1406185"/>
            <a:ext cx="7899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MANI, CUORE, MENTE: la pedagogia della speranza.</a:t>
            </a:r>
            <a:endParaRPr lang="it-IT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565811" y="583681"/>
            <a:ext cx="6015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Mani, Cuore e Mente in azione. Umanizzarsi per umanizzare. </a:t>
            </a:r>
          </a:p>
          <a:p>
            <a:pPr algn="ctr"/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relazione d’aiuto nell’equipe Interprofessionale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0430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Risultati immagini per salgado fo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1276">
            <a:off x="179512" y="260648"/>
            <a:ext cx="4104456" cy="271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isultati immagini per salgado fo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171" y="1984832"/>
            <a:ext cx="4315711" cy="288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Risultati immagini per salgado f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6157">
            <a:off x="192909" y="3460563"/>
            <a:ext cx="4273461" cy="282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46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ettagli prodot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7303">
            <a:off x="655161" y="1700340"/>
            <a:ext cx="2911844" cy="291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ebastiao-Salgado-sahel-14: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6793"/>
            <a:ext cx="4416425" cy="288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ine Hommage an Afrika: Sebastião Salgados Fotoreportagen #SebastiaoSalgado #photo @Stefano Bolpagni: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605" y="3637384"/>
            <a:ext cx="4363988" cy="289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96129" y="5053156"/>
            <a:ext cx="41764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Il sale della terra</a:t>
            </a:r>
          </a:p>
          <a:p>
            <a:r>
              <a:rPr lang="it-IT" dirty="0" err="1">
                <a:hlinkClick r:id="rId5"/>
              </a:rPr>
              <a:t>Sebastiao</a:t>
            </a:r>
            <a:r>
              <a:rPr lang="it-IT" dirty="0">
                <a:hlinkClick r:id="rId5"/>
              </a:rPr>
              <a:t> </a:t>
            </a:r>
            <a:r>
              <a:rPr lang="it-IT" dirty="0" err="1">
                <a:hlinkClick r:id="rId5"/>
              </a:rPr>
              <a:t>Salgado</a:t>
            </a:r>
            <a:r>
              <a:rPr lang="it-IT" dirty="0"/>
              <a:t> (Attore), </a:t>
            </a:r>
            <a:endParaRPr lang="it-IT" dirty="0" smtClean="0"/>
          </a:p>
          <a:p>
            <a:r>
              <a:rPr lang="it-IT" dirty="0" err="1" smtClean="0">
                <a:hlinkClick r:id="rId6"/>
              </a:rPr>
              <a:t>Wim</a:t>
            </a:r>
            <a:r>
              <a:rPr lang="it-IT" dirty="0" smtClean="0">
                <a:hlinkClick r:id="rId6"/>
              </a:rPr>
              <a:t> </a:t>
            </a:r>
            <a:r>
              <a:rPr lang="it-IT" dirty="0">
                <a:hlinkClick r:id="rId6"/>
              </a:rPr>
              <a:t>Wenders</a:t>
            </a:r>
            <a:r>
              <a:rPr lang="it-IT" dirty="0"/>
              <a:t> (Attore, Autore, Regista)  </a:t>
            </a:r>
            <a:endParaRPr lang="it-IT" dirty="0" smtClean="0"/>
          </a:p>
          <a:p>
            <a:r>
              <a:rPr lang="it-IT" dirty="0" smtClean="0"/>
              <a:t>Età </a:t>
            </a:r>
            <a:r>
              <a:rPr lang="it-IT" dirty="0"/>
              <a:t>consigliata: Film per tutti  </a:t>
            </a:r>
            <a:endParaRPr lang="it-IT" dirty="0" smtClean="0"/>
          </a:p>
          <a:p>
            <a:r>
              <a:rPr lang="it-IT" dirty="0" smtClean="0"/>
              <a:t>Formato</a:t>
            </a:r>
            <a:r>
              <a:rPr lang="it-IT" dirty="0"/>
              <a:t>: DVD</a:t>
            </a:r>
          </a:p>
        </p:txBody>
      </p:sp>
    </p:spTree>
    <p:extLst>
      <p:ext uri="{BB962C8B-B14F-4D97-AF65-F5344CB8AC3E}">
        <p14:creationId xmlns:p14="http://schemas.microsoft.com/office/powerpoint/2010/main" val="2542429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isultati immagini per l'approdo libro di shaun t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2615939" cy="345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isultati immagini per l'approdo libro di shaun t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11074"/>
            <a:ext cx="3844237" cy="523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971600" y="4221088"/>
            <a:ext cx="252293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/>
              <a:t>L' approdo</a:t>
            </a:r>
          </a:p>
          <a:p>
            <a:r>
              <a:rPr lang="it-IT" sz="1600" dirty="0" err="1">
                <a:hlinkClick r:id="rId4"/>
              </a:rPr>
              <a:t>Shaun</a:t>
            </a:r>
            <a:r>
              <a:rPr lang="it-IT" sz="1600" dirty="0">
                <a:hlinkClick r:id="rId4"/>
              </a:rPr>
              <a:t> Tan</a:t>
            </a:r>
            <a:endParaRPr lang="it-IT" sz="1600" dirty="0"/>
          </a:p>
          <a:p>
            <a:r>
              <a:rPr lang="it-IT" sz="1600" b="1" dirty="0"/>
              <a:t>Editore: </a:t>
            </a:r>
            <a:r>
              <a:rPr lang="it-IT" sz="1600" u="sng" dirty="0" err="1">
                <a:hlinkClick r:id="rId5"/>
              </a:rPr>
              <a:t>Elliot</a:t>
            </a:r>
            <a:endParaRPr lang="it-IT" sz="1600" dirty="0"/>
          </a:p>
          <a:p>
            <a:r>
              <a:rPr lang="it-IT" sz="1600" b="1" dirty="0"/>
              <a:t>Collana: </a:t>
            </a:r>
            <a:r>
              <a:rPr lang="it-IT" sz="1600" u="sng" dirty="0">
                <a:hlinkClick r:id="rId6"/>
              </a:rPr>
              <a:t>Scatti</a:t>
            </a:r>
            <a:endParaRPr lang="it-IT" sz="1600" dirty="0"/>
          </a:p>
          <a:p>
            <a:r>
              <a:rPr lang="it-IT" sz="1600" b="1" dirty="0"/>
              <a:t>Anno edizione: </a:t>
            </a:r>
            <a:r>
              <a:rPr lang="it-IT" sz="1600" dirty="0"/>
              <a:t>2008</a:t>
            </a:r>
          </a:p>
          <a:p>
            <a:r>
              <a:rPr lang="it-IT" sz="1600" b="1" dirty="0"/>
              <a:t>Pagine:</a:t>
            </a:r>
            <a:r>
              <a:rPr lang="it-IT" sz="1600" dirty="0"/>
              <a:t> 128 p. , ill. , Rilegato</a:t>
            </a:r>
          </a:p>
          <a:p>
            <a:r>
              <a:rPr lang="it-IT" sz="1600" b="1" dirty="0"/>
              <a:t>EAN:</a:t>
            </a:r>
            <a:r>
              <a:rPr lang="it-IT" sz="1600" dirty="0"/>
              <a:t> </a:t>
            </a:r>
            <a:r>
              <a:rPr lang="it-IT" sz="1600" dirty="0" smtClean="0"/>
              <a:t>9788861920415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354298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ttangolo 1"/>
          <p:cNvSpPr>
            <a:spLocks noChangeArrowheads="1"/>
          </p:cNvSpPr>
          <p:nvPr/>
        </p:nvSpPr>
        <p:spPr bwMode="auto">
          <a:xfrm>
            <a:off x="1968500" y="1746190"/>
            <a:ext cx="5207000" cy="336562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it-IT" altLang="it-IT" sz="2800" b="1" dirty="0">
              <a:solidFill>
                <a:schemeClr val="bg1"/>
              </a:solidFill>
              <a:latin typeface="Garamond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it-IT" altLang="it-IT" sz="2800" b="1" dirty="0" smtClean="0">
              <a:solidFill>
                <a:schemeClr val="bg1"/>
              </a:solidFill>
              <a:latin typeface="Garamond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 sz="2800" b="1" dirty="0" smtClean="0">
                <a:solidFill>
                  <a:schemeClr val="bg1"/>
                </a:solidFill>
                <a:latin typeface="Garamond" pitchFamily="18" charset="0"/>
              </a:rPr>
              <a:t>HUMAN CARING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</a:rPr>
              <a:t>CARING SCIENCE</a:t>
            </a:r>
            <a:endParaRPr lang="it-IT" altLang="it-IT" sz="2800" b="1" dirty="0" smtClean="0">
              <a:solidFill>
                <a:schemeClr val="bg1"/>
              </a:solidFill>
              <a:latin typeface="Garamond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 sz="2800" b="1" dirty="0" smtClean="0">
                <a:solidFill>
                  <a:schemeClr val="bg1"/>
                </a:solidFill>
                <a:latin typeface="Garamond" pitchFamily="18" charset="0"/>
              </a:rPr>
              <a:t>CARITAS PROCESS</a:t>
            </a:r>
            <a:endParaRPr lang="it-IT" altLang="it-IT" sz="2800" b="1" dirty="0">
              <a:solidFill>
                <a:schemeClr val="bg1"/>
              </a:solidFill>
              <a:latin typeface="Garamond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it-IT" altLang="it-IT" sz="2800" b="1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1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7" name="Rectangle 11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18364" y="336550"/>
            <a:ext cx="6634940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n-US" sz="4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Teoria</a:t>
            </a: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dello</a:t>
            </a: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Caring</a:t>
            </a:r>
          </a:p>
        </p:txBody>
      </p:sp>
      <p:sp>
        <p:nvSpPr>
          <p:cNvPr id="19468" name="Rectangle 12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79512" y="2060848"/>
            <a:ext cx="6509983" cy="3806924"/>
          </a:xfrm>
        </p:spPr>
        <p:txBody>
          <a:bodyPr/>
          <a:lstStyle/>
          <a:p>
            <a:pPr marL="0" indent="0" algn="ctr" eaLnBrk="1" hangingPunct="1">
              <a:lnSpc>
                <a:spcPct val="85000"/>
              </a:lnSpc>
              <a:spcBef>
                <a:spcPct val="30000"/>
              </a:spcBef>
              <a:spcAft>
                <a:spcPct val="30000"/>
              </a:spcAft>
              <a:buNone/>
              <a:defRPr/>
            </a:pPr>
            <a:r>
              <a:rPr lang="en-US" sz="2000" b="1" dirty="0" smtClean="0">
                <a:solidFill>
                  <a:srgbClr val="0070C0"/>
                </a:solidFill>
              </a:rPr>
              <a:t>Lo HC è </a:t>
            </a:r>
            <a:r>
              <a:rPr lang="en-US" sz="2000" b="1" dirty="0" err="1" smtClean="0">
                <a:solidFill>
                  <a:srgbClr val="0070C0"/>
                </a:solidFill>
              </a:rPr>
              <a:t>una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filosofia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che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implica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una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</a:p>
          <a:p>
            <a:pPr marL="0" indent="0" algn="ctr" eaLnBrk="1" hangingPunct="1">
              <a:lnSpc>
                <a:spcPct val="85000"/>
              </a:lnSpc>
              <a:spcBef>
                <a:spcPct val="30000"/>
              </a:spcBef>
              <a:spcAft>
                <a:spcPct val="30000"/>
              </a:spcAft>
              <a:buNone/>
              <a:defRPr/>
            </a:pPr>
            <a:r>
              <a:rPr lang="en-US" sz="2000" b="1" dirty="0" err="1" smtClean="0">
                <a:solidFill>
                  <a:srgbClr val="0070C0"/>
                </a:solidFill>
              </a:rPr>
              <a:t>Relazione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basata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sull’etica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</a:p>
          <a:p>
            <a:pPr marL="0" indent="0" eaLnBrk="1" hangingPunct="1">
              <a:lnSpc>
                <a:spcPct val="85000"/>
              </a:lnSpc>
              <a:spcBef>
                <a:spcPct val="30000"/>
              </a:spcBef>
              <a:spcAft>
                <a:spcPct val="30000"/>
              </a:spcAft>
              <a:buNone/>
              <a:defRPr/>
            </a:pPr>
            <a:r>
              <a:rPr lang="en-US" sz="2000" b="1" dirty="0" smtClean="0">
                <a:solidFill>
                  <a:srgbClr val="0070C0"/>
                </a:solidFill>
              </a:rPr>
              <a:t>Centro del Caring è:</a:t>
            </a:r>
          </a:p>
          <a:p>
            <a:pPr eaLnBrk="1" hangingPunct="1">
              <a:lnSpc>
                <a:spcPct val="85000"/>
              </a:lnSpc>
              <a:spcBef>
                <a:spcPct val="30000"/>
              </a:spcBef>
              <a:spcAft>
                <a:spcPct val="30000"/>
              </a:spcAft>
              <a:defRPr/>
            </a:pPr>
            <a:r>
              <a:rPr lang="en-US" sz="2000" b="1" dirty="0" err="1" smtClean="0">
                <a:solidFill>
                  <a:srgbClr val="0070C0"/>
                </a:solidFill>
              </a:rPr>
              <a:t>i</a:t>
            </a:r>
            <a:r>
              <a:rPr lang="en-US" sz="2000" b="1" dirty="0" smtClean="0">
                <a:solidFill>
                  <a:srgbClr val="0070C0"/>
                </a:solidFill>
              </a:rPr>
              <a:t> 10 “</a:t>
            </a:r>
            <a:r>
              <a:rPr lang="en-US" sz="2000" b="1" dirty="0" err="1" smtClean="0">
                <a:solidFill>
                  <a:srgbClr val="0070C0"/>
                </a:solidFill>
              </a:rPr>
              <a:t>Carative</a:t>
            </a:r>
            <a:r>
              <a:rPr lang="en-US" sz="2000" b="1" dirty="0" smtClean="0">
                <a:solidFill>
                  <a:srgbClr val="0070C0"/>
                </a:solidFill>
              </a:rPr>
              <a:t> Factors” </a:t>
            </a:r>
            <a:r>
              <a:rPr lang="en-US" sz="2000" b="1" dirty="0" err="1" smtClean="0">
                <a:solidFill>
                  <a:srgbClr val="0070C0"/>
                </a:solidFill>
              </a:rPr>
              <a:t>Processi</a:t>
            </a:r>
            <a:r>
              <a:rPr lang="en-US" sz="2000" b="1" dirty="0" smtClean="0">
                <a:solidFill>
                  <a:srgbClr val="0070C0"/>
                </a:solidFill>
              </a:rPr>
              <a:t> di Caring e/o Caritas (Caritas Process) – Amore – Caring </a:t>
            </a:r>
            <a:r>
              <a:rPr lang="en-US" sz="2000" b="1" dirty="0" err="1" smtClean="0">
                <a:solidFill>
                  <a:srgbClr val="0070C0"/>
                </a:solidFill>
              </a:rPr>
              <a:t>centrato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sul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cuore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30000"/>
              </a:spcBef>
              <a:spcAft>
                <a:spcPct val="30000"/>
              </a:spcAft>
              <a:defRPr/>
            </a:pPr>
            <a:r>
              <a:rPr lang="en-US" sz="2000" b="1" dirty="0" smtClean="0">
                <a:solidFill>
                  <a:srgbClr val="0070C0"/>
                </a:solidFill>
              </a:rPr>
              <a:t>Il “Caring Moment” </a:t>
            </a:r>
            <a:r>
              <a:rPr lang="en-US" sz="2000" b="1" dirty="0" err="1" smtClean="0">
                <a:solidFill>
                  <a:srgbClr val="0070C0"/>
                </a:solidFill>
              </a:rPr>
              <a:t>Transpersonale</a:t>
            </a:r>
            <a:r>
              <a:rPr lang="en-US" sz="2000" b="1" dirty="0" smtClean="0">
                <a:solidFill>
                  <a:srgbClr val="0070C0"/>
                </a:solidFill>
              </a:rPr>
              <a:t> – </a:t>
            </a:r>
            <a:r>
              <a:rPr lang="en-US" sz="2000" b="1" dirty="0" err="1" smtClean="0">
                <a:solidFill>
                  <a:srgbClr val="0070C0"/>
                </a:solidFill>
              </a:rPr>
              <a:t>Terreno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operativo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dei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Processi</a:t>
            </a:r>
            <a:r>
              <a:rPr lang="en-US" sz="2000" b="1" dirty="0" smtClean="0">
                <a:solidFill>
                  <a:srgbClr val="0070C0"/>
                </a:solidFill>
              </a:rPr>
              <a:t> di Caritas/Caring </a:t>
            </a:r>
          </a:p>
          <a:p>
            <a:pPr eaLnBrk="1" hangingPunct="1">
              <a:lnSpc>
                <a:spcPct val="85000"/>
              </a:lnSpc>
              <a:spcBef>
                <a:spcPct val="30000"/>
              </a:spcBef>
              <a:spcAft>
                <a:spcPct val="30000"/>
              </a:spcAft>
              <a:defRPr/>
            </a:pPr>
            <a:r>
              <a:rPr lang="en-US" sz="2000" b="1" dirty="0" smtClean="0">
                <a:solidFill>
                  <a:srgbClr val="0070C0"/>
                </a:solidFill>
              </a:rPr>
              <a:t>Il Caring come </a:t>
            </a:r>
            <a:r>
              <a:rPr lang="en-US" sz="2000" b="1" dirty="0" err="1" smtClean="0">
                <a:solidFill>
                  <a:srgbClr val="0070C0"/>
                </a:solidFill>
              </a:rPr>
              <a:t>Consapevolezza</a:t>
            </a:r>
            <a:r>
              <a:rPr lang="en-US" sz="2000" b="1" dirty="0" smtClean="0">
                <a:solidFill>
                  <a:srgbClr val="0070C0"/>
                </a:solidFill>
              </a:rPr>
              <a:t>, </a:t>
            </a:r>
            <a:r>
              <a:rPr lang="en-US" sz="2000" b="1" dirty="0" err="1" smtClean="0">
                <a:solidFill>
                  <a:srgbClr val="0070C0"/>
                </a:solidFill>
              </a:rPr>
              <a:t>energia</a:t>
            </a:r>
            <a:r>
              <a:rPr lang="en-US" sz="2000" b="1" dirty="0" smtClean="0">
                <a:solidFill>
                  <a:srgbClr val="0070C0"/>
                </a:solidFill>
              </a:rPr>
              <a:t>, </a:t>
            </a:r>
            <a:r>
              <a:rPr lang="en-US" sz="2000" b="1" dirty="0" err="1" smtClean="0">
                <a:solidFill>
                  <a:srgbClr val="0070C0"/>
                </a:solidFill>
              </a:rPr>
              <a:t>intenzionalità</a:t>
            </a:r>
            <a:r>
              <a:rPr lang="en-US" sz="2000" b="1" dirty="0" smtClean="0">
                <a:solidFill>
                  <a:srgbClr val="0070C0"/>
                </a:solidFill>
              </a:rPr>
              <a:t>,  </a:t>
            </a:r>
            <a:r>
              <a:rPr lang="en-US" sz="2000" b="1" dirty="0" err="1" smtClean="0">
                <a:solidFill>
                  <a:srgbClr val="0070C0"/>
                </a:solidFill>
              </a:rPr>
              <a:t>presenza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umana</a:t>
            </a:r>
            <a:r>
              <a:rPr lang="en-US" sz="2000" b="1" dirty="0" smtClean="0">
                <a:solidFill>
                  <a:srgbClr val="0070C0"/>
                </a:solidFill>
              </a:rPr>
              <a:t> (human presence)</a:t>
            </a:r>
          </a:p>
          <a:p>
            <a:pPr eaLnBrk="1" hangingPunct="1">
              <a:lnSpc>
                <a:spcPct val="85000"/>
              </a:lnSpc>
              <a:spcBef>
                <a:spcPct val="30000"/>
              </a:spcBef>
              <a:spcAft>
                <a:spcPct val="30000"/>
              </a:spcAft>
              <a:defRPr/>
            </a:pPr>
            <a:r>
              <a:rPr lang="en-US" sz="2000" b="1" dirty="0" smtClean="0">
                <a:solidFill>
                  <a:srgbClr val="0070C0"/>
                </a:solidFill>
              </a:rPr>
              <a:t>Il Caring come </a:t>
            </a:r>
            <a:r>
              <a:rPr lang="en-US" sz="2000" b="1" dirty="0" err="1" smtClean="0">
                <a:solidFill>
                  <a:srgbClr val="0070C0"/>
                </a:solidFill>
              </a:rPr>
              <a:t>Modalità</a:t>
            </a:r>
            <a:r>
              <a:rPr lang="en-US" sz="2000" b="1" dirty="0" smtClean="0">
                <a:solidFill>
                  <a:srgbClr val="0070C0"/>
                </a:solidFill>
              </a:rPr>
              <a:t> di </a:t>
            </a:r>
            <a:r>
              <a:rPr lang="en-US" sz="2000" b="1" dirty="0" err="1">
                <a:solidFill>
                  <a:srgbClr val="0070C0"/>
                </a:solidFill>
              </a:rPr>
              <a:t>G</a:t>
            </a:r>
            <a:r>
              <a:rPr lang="en-US" sz="2000" b="1" dirty="0" err="1" smtClean="0">
                <a:solidFill>
                  <a:srgbClr val="0070C0"/>
                </a:solidFill>
              </a:rPr>
              <a:t>uarigione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7" name="Picture 2" descr="copert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305" y="3510739"/>
            <a:ext cx="2021881" cy="273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74" name="Picture 2" descr="http://www.cgems.it/getImage.aspx?gid=2936&amp;tipo=itemGran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304" y="408670"/>
            <a:ext cx="2021881" cy="288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2032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4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4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554" y="2132856"/>
            <a:ext cx="8218891" cy="4440907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2800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soddisfazione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dei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bisogni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problemi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dei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pazienti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b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la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motivazione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degli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infermieri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di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tutti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operatori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b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la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riduzione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degli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errori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b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miglioramento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della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qualità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2800" dirty="0">
                <a:solidFill>
                  <a:srgbClr val="FF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dirty="0">
                <a:solidFill>
                  <a:srgbClr val="FF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800" dirty="0" smtClean="0">
                <a:solidFill>
                  <a:srgbClr val="FF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migliori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decisioni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azione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spesa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economica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2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solo se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tutti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elementi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sono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integrati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con: </a:t>
            </a:r>
            <a:r>
              <a:rPr lang="en-US" sz="28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la </a:t>
            </a:r>
            <a:r>
              <a:rPr lang="en-US" sz="28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fondazione</a:t>
            </a:r>
            <a:r>
              <a:rPr lang="en-US" sz="2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etica</a:t>
            </a:r>
            <a:r>
              <a:rPr lang="en-US" sz="2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delle</a:t>
            </a:r>
            <a:r>
              <a:rPr lang="en-US" sz="2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scelte</a:t>
            </a:r>
            <a:r>
              <a:rPr lang="en-US" sz="2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br>
              <a:rPr lang="en-US" sz="2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la </a:t>
            </a:r>
            <a:r>
              <a:rPr lang="en-US" sz="28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valorizzazione</a:t>
            </a:r>
            <a:r>
              <a:rPr lang="en-US" sz="2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dell’umano</a:t>
            </a:r>
            <a:r>
              <a:rPr lang="en-US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28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ogni</a:t>
            </a:r>
            <a:r>
              <a:rPr lang="en-US" sz="2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ambito</a:t>
            </a:r>
            <a:r>
              <a:rPr lang="en-US" sz="2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8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</a:t>
            </a:r>
            <a:r>
              <a:rPr lang="en-US" sz="2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coinvoilgimento</a:t>
            </a:r>
            <a:r>
              <a:rPr lang="en-US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28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elle</a:t>
            </a:r>
            <a:r>
              <a:rPr lang="en-US" sz="2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pratiche</a:t>
            </a:r>
            <a:r>
              <a:rPr lang="en-US" sz="2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</a:t>
            </a:r>
            <a:r>
              <a:rPr lang="en-US" sz="28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guarigione</a:t>
            </a:r>
            <a:r>
              <a:rPr lang="en-US" sz="2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/caring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078216" y="476672"/>
            <a:ext cx="69493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“Caring Science” e la “Caring Theory” </a:t>
            </a:r>
            <a:b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articolazioni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dell’</a:t>
            </a:r>
            <a:r>
              <a:rPr lang="en-US" sz="32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Etica</a:t>
            </a:r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della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Cura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b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possono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essere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variabili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facilitatrici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per: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425895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Rot="1" noChangeArrowheads="1"/>
          </p:cNvSpPr>
          <p:nvPr/>
        </p:nvSpPr>
        <p:spPr bwMode="auto">
          <a:xfrm>
            <a:off x="176211" y="138160"/>
            <a:ext cx="8796373" cy="543218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b="1" kern="0" dirty="0" smtClean="0">
                <a:solidFill>
                  <a:schemeClr val="tx1"/>
                </a:solidFill>
                <a:effectLst/>
              </a:rPr>
              <a:t>Caritas Process 1:</a:t>
            </a:r>
            <a:r>
              <a:rPr lang="en-US" sz="1200" b="1" kern="0" dirty="0" smtClean="0">
                <a:effectLst/>
              </a:rPr>
              <a:t>  </a:t>
            </a:r>
          </a:p>
          <a:p>
            <a:pPr eaLnBrk="1" hangingPunct="1">
              <a:defRPr/>
            </a:pPr>
            <a:r>
              <a:rPr lang="en-US" sz="1200" b="1" kern="0" dirty="0" err="1" smtClean="0">
                <a:effectLst/>
              </a:rPr>
              <a:t>Valori</a:t>
            </a:r>
            <a:r>
              <a:rPr lang="en-US" sz="1200" b="1" kern="0" dirty="0" smtClean="0">
                <a:effectLst/>
              </a:rPr>
              <a:t> </a:t>
            </a:r>
            <a:r>
              <a:rPr lang="en-US" sz="1200" b="1" kern="0" dirty="0" err="1" smtClean="0">
                <a:effectLst/>
              </a:rPr>
              <a:t>Umanistici</a:t>
            </a:r>
            <a:r>
              <a:rPr lang="en-US" sz="1200" b="1" kern="0" dirty="0" smtClean="0">
                <a:effectLst/>
              </a:rPr>
              <a:t> – </a:t>
            </a:r>
            <a:r>
              <a:rPr lang="en-US" sz="1200" b="1" kern="0" dirty="0" err="1" smtClean="0">
                <a:effectLst/>
              </a:rPr>
              <a:t>Altruistici</a:t>
            </a:r>
            <a:r>
              <a:rPr lang="en-US" sz="1200" b="1" kern="0" dirty="0" smtClean="0">
                <a:effectLst/>
              </a:rPr>
              <a:t> – </a:t>
            </a:r>
            <a:r>
              <a:rPr lang="en-US" sz="1200" b="1" kern="0" dirty="0" err="1" smtClean="0">
                <a:effectLst/>
              </a:rPr>
              <a:t>pratica</a:t>
            </a:r>
            <a:r>
              <a:rPr lang="en-US" sz="1200" b="1" kern="0" dirty="0" smtClean="0">
                <a:effectLst/>
              </a:rPr>
              <a:t> di </a:t>
            </a:r>
            <a:r>
              <a:rPr lang="en-US" sz="1200" b="1" kern="0" dirty="0" err="1" smtClean="0">
                <a:effectLst/>
              </a:rPr>
              <a:t>gentilezza</a:t>
            </a:r>
            <a:r>
              <a:rPr lang="en-US" sz="1200" b="1" kern="0" dirty="0" smtClean="0">
                <a:effectLst/>
              </a:rPr>
              <a:t> </a:t>
            </a:r>
            <a:r>
              <a:rPr lang="en-US" sz="1200" b="1" kern="0" dirty="0" err="1" smtClean="0">
                <a:effectLst/>
              </a:rPr>
              <a:t>amorevole</a:t>
            </a:r>
            <a:r>
              <a:rPr lang="en-US" sz="1200" b="1" kern="0" dirty="0" smtClean="0">
                <a:effectLst/>
              </a:rPr>
              <a:t> e </a:t>
            </a:r>
            <a:r>
              <a:rPr lang="en-US" sz="1200" b="1" kern="0" dirty="0" err="1" smtClean="0">
                <a:effectLst/>
              </a:rPr>
              <a:t>l’essere</a:t>
            </a:r>
            <a:r>
              <a:rPr lang="en-US" sz="1200" b="1" kern="0" dirty="0" smtClean="0">
                <a:effectLst/>
              </a:rPr>
              <a:t> </a:t>
            </a:r>
            <a:r>
              <a:rPr lang="en-US" sz="1200" b="1" kern="0" dirty="0" err="1" smtClean="0">
                <a:effectLst/>
              </a:rPr>
              <a:t>equanime</a:t>
            </a:r>
            <a:r>
              <a:rPr lang="en-US" sz="1200" b="1" kern="0" dirty="0" smtClean="0">
                <a:effectLst/>
              </a:rPr>
              <a:t> verso se e </a:t>
            </a:r>
            <a:r>
              <a:rPr lang="en-US" sz="1200" b="1" kern="0" dirty="0" err="1" smtClean="0">
                <a:effectLst/>
              </a:rPr>
              <a:t>gli</a:t>
            </a:r>
            <a:r>
              <a:rPr lang="en-US" sz="1200" b="1" kern="0" dirty="0" smtClean="0">
                <a:effectLst/>
              </a:rPr>
              <a:t> </a:t>
            </a:r>
            <a:r>
              <a:rPr lang="en-US" sz="1200" b="1" kern="0" dirty="0" err="1" smtClean="0">
                <a:effectLst/>
              </a:rPr>
              <a:t>alri</a:t>
            </a:r>
            <a:endParaRPr lang="en-US" sz="1200" b="1" kern="0" dirty="0" smtClean="0">
              <a:effectLst/>
            </a:endParaRPr>
          </a:p>
        </p:txBody>
      </p:sp>
      <p:sp>
        <p:nvSpPr>
          <p:cNvPr id="6" name="Rectangle 9"/>
          <p:cNvSpPr txBox="1">
            <a:spLocks noRot="1" noChangeArrowheads="1"/>
          </p:cNvSpPr>
          <p:nvPr/>
        </p:nvSpPr>
        <p:spPr bwMode="auto">
          <a:xfrm>
            <a:off x="173813" y="817856"/>
            <a:ext cx="8796373" cy="48379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b="1" kern="0" dirty="0" smtClean="0">
                <a:solidFill>
                  <a:schemeClr val="tx1"/>
                </a:solidFill>
                <a:effectLst/>
              </a:rPr>
              <a:t>Caritas Process 2:</a:t>
            </a:r>
            <a:r>
              <a:rPr lang="en-US" sz="1200" b="1" kern="0" dirty="0" smtClean="0">
                <a:effectLst/>
              </a:rPr>
              <a:t> </a:t>
            </a:r>
          </a:p>
          <a:p>
            <a:pPr eaLnBrk="1" hangingPunct="1">
              <a:defRPr/>
            </a:pPr>
            <a:r>
              <a:rPr lang="en-US" sz="1200" b="1" kern="0" dirty="0" err="1" smtClean="0">
                <a:effectLst/>
              </a:rPr>
              <a:t>essere</a:t>
            </a:r>
            <a:r>
              <a:rPr lang="en-US" sz="1200" b="1" kern="0" dirty="0" smtClean="0">
                <a:effectLst/>
              </a:rPr>
              <a:t> </a:t>
            </a:r>
            <a:r>
              <a:rPr lang="en-US" sz="1200" b="1" kern="0" dirty="0" err="1" smtClean="0">
                <a:effectLst/>
              </a:rPr>
              <a:t>presenti</a:t>
            </a:r>
            <a:r>
              <a:rPr lang="en-US" sz="1200" b="1" kern="0" dirty="0" smtClean="0">
                <a:effectLst/>
              </a:rPr>
              <a:t> </a:t>
            </a:r>
            <a:r>
              <a:rPr lang="en-US" sz="1200" b="1" kern="0" dirty="0" err="1" smtClean="0">
                <a:effectLst/>
              </a:rPr>
              <a:t>autenticamente</a:t>
            </a:r>
            <a:r>
              <a:rPr lang="en-US" sz="1200" b="1" kern="0" dirty="0" smtClean="0">
                <a:effectLst/>
              </a:rPr>
              <a:t>, </a:t>
            </a:r>
            <a:r>
              <a:rPr lang="en-US" sz="1200" b="1" kern="0" dirty="0" err="1" smtClean="0">
                <a:effectLst/>
              </a:rPr>
              <a:t>favorendo</a:t>
            </a:r>
            <a:r>
              <a:rPr lang="en-US" sz="1200" b="1" kern="0" dirty="0" smtClean="0">
                <a:effectLst/>
              </a:rPr>
              <a:t> </a:t>
            </a:r>
            <a:r>
              <a:rPr lang="en-US" sz="1200" b="1" kern="0" dirty="0" err="1" smtClean="0">
                <a:effectLst/>
              </a:rPr>
              <a:t>fede</a:t>
            </a:r>
            <a:r>
              <a:rPr lang="en-US" sz="1200" b="1" kern="0" dirty="0" smtClean="0">
                <a:effectLst/>
              </a:rPr>
              <a:t> e </a:t>
            </a:r>
            <a:r>
              <a:rPr lang="en-US" sz="1200" b="1" kern="0" dirty="0" err="1" smtClean="0">
                <a:effectLst/>
              </a:rPr>
              <a:t>speranza</a:t>
            </a:r>
            <a:r>
              <a:rPr lang="en-US" sz="1200" b="1" kern="0" dirty="0" smtClean="0">
                <a:effectLst/>
              </a:rPr>
              <a:t> </a:t>
            </a:r>
          </a:p>
        </p:txBody>
      </p:sp>
      <p:sp>
        <p:nvSpPr>
          <p:cNvPr id="7" name="Rectangle 9"/>
          <p:cNvSpPr txBox="1">
            <a:spLocks noRot="1" noChangeArrowheads="1"/>
          </p:cNvSpPr>
          <p:nvPr/>
        </p:nvSpPr>
        <p:spPr bwMode="auto">
          <a:xfrm>
            <a:off x="176211" y="1425761"/>
            <a:ext cx="8796373" cy="508857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b="1" kern="0" dirty="0" smtClean="0">
                <a:solidFill>
                  <a:schemeClr val="bg1"/>
                </a:solidFill>
                <a:effectLst/>
              </a:rPr>
              <a:t>Caritas Process 3: </a:t>
            </a:r>
          </a:p>
          <a:p>
            <a:pPr eaLnBrk="1" hangingPunct="1">
              <a:defRPr/>
            </a:pPr>
            <a:r>
              <a:rPr lang="en-US" sz="1200" b="1" kern="0" dirty="0" err="1" smtClean="0">
                <a:solidFill>
                  <a:schemeClr val="bg1"/>
                </a:solidFill>
                <a:effectLst/>
              </a:rPr>
              <a:t>Sensibilità</a:t>
            </a:r>
            <a:r>
              <a:rPr lang="en-US" sz="1200" b="1" kern="0" dirty="0" smtClean="0">
                <a:solidFill>
                  <a:schemeClr val="bg1"/>
                </a:solidFill>
                <a:effectLst/>
              </a:rPr>
              <a:t> verso se – </a:t>
            </a:r>
            <a:r>
              <a:rPr lang="en-US" sz="1200" b="1" kern="0" dirty="0" err="1" smtClean="0">
                <a:solidFill>
                  <a:schemeClr val="bg1"/>
                </a:solidFill>
                <a:effectLst/>
              </a:rPr>
              <a:t>gli</a:t>
            </a:r>
            <a:r>
              <a:rPr lang="en-US" sz="1200" b="1" kern="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1200" b="1" kern="0" dirty="0" err="1" smtClean="0">
                <a:solidFill>
                  <a:schemeClr val="bg1"/>
                </a:solidFill>
                <a:effectLst/>
              </a:rPr>
              <a:t>altri</a:t>
            </a:r>
            <a:r>
              <a:rPr lang="en-US" sz="1200" b="1" kern="0" dirty="0" smtClean="0">
                <a:solidFill>
                  <a:schemeClr val="bg1"/>
                </a:solidFill>
                <a:effectLst/>
              </a:rPr>
              <a:t>, </a:t>
            </a:r>
            <a:r>
              <a:rPr lang="en-US" sz="1200" b="1" kern="0" dirty="0" err="1" smtClean="0">
                <a:solidFill>
                  <a:schemeClr val="bg1"/>
                </a:solidFill>
                <a:effectLst/>
              </a:rPr>
              <a:t>continuando</a:t>
            </a:r>
            <a:r>
              <a:rPr lang="en-US" sz="1200" b="1" kern="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1200" b="1" kern="0" dirty="0" err="1" smtClean="0">
                <a:solidFill>
                  <a:schemeClr val="bg1"/>
                </a:solidFill>
                <a:effectLst/>
              </a:rPr>
              <a:t>uno</a:t>
            </a:r>
            <a:r>
              <a:rPr lang="en-US" sz="1200" b="1" kern="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1200" b="1" kern="0" dirty="0" err="1" smtClean="0">
                <a:solidFill>
                  <a:schemeClr val="bg1"/>
                </a:solidFill>
                <a:effectLst/>
              </a:rPr>
              <a:t>Sviluppo</a:t>
            </a:r>
            <a:r>
              <a:rPr lang="en-US" sz="1200" b="1" kern="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1200" b="1" kern="0" dirty="0" err="1" smtClean="0">
                <a:solidFill>
                  <a:schemeClr val="bg1"/>
                </a:solidFill>
                <a:effectLst/>
              </a:rPr>
              <a:t>Spirituale</a:t>
            </a:r>
            <a:endParaRPr lang="en-US" sz="1200" b="1" kern="0" dirty="0" smtClean="0">
              <a:solidFill>
                <a:schemeClr val="bg1"/>
              </a:solidFill>
              <a:effectLst/>
            </a:endParaRPr>
          </a:p>
        </p:txBody>
      </p:sp>
      <p:sp>
        <p:nvSpPr>
          <p:cNvPr id="8" name="Rectangle 9"/>
          <p:cNvSpPr txBox="1">
            <a:spLocks noRot="1" noChangeArrowheads="1"/>
          </p:cNvSpPr>
          <p:nvPr/>
        </p:nvSpPr>
        <p:spPr bwMode="auto">
          <a:xfrm>
            <a:off x="158732" y="2016378"/>
            <a:ext cx="8796373" cy="44363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b="1" kern="0" dirty="0" smtClean="0">
                <a:solidFill>
                  <a:schemeClr val="bg1"/>
                </a:solidFill>
                <a:effectLst/>
              </a:rPr>
              <a:t>Caritas Process 4:  </a:t>
            </a:r>
          </a:p>
          <a:p>
            <a:pPr eaLnBrk="1" hangingPunct="1">
              <a:defRPr/>
            </a:pPr>
            <a:r>
              <a:rPr lang="en-US" sz="1200" b="1" kern="0" dirty="0" err="1" smtClean="0">
                <a:solidFill>
                  <a:schemeClr val="bg1"/>
                </a:solidFill>
                <a:effectLst/>
              </a:rPr>
              <a:t>Sviluppare</a:t>
            </a:r>
            <a:r>
              <a:rPr lang="en-US" sz="1200" b="1" kern="0" dirty="0" smtClean="0">
                <a:solidFill>
                  <a:schemeClr val="bg1"/>
                </a:solidFill>
                <a:effectLst/>
              </a:rPr>
              <a:t> un </a:t>
            </a:r>
            <a:r>
              <a:rPr lang="en-US" sz="1200" b="1" kern="0" dirty="0" err="1" smtClean="0">
                <a:solidFill>
                  <a:schemeClr val="bg1"/>
                </a:solidFill>
                <a:effectLst/>
              </a:rPr>
              <a:t>rapporto</a:t>
            </a:r>
            <a:r>
              <a:rPr lang="en-US" sz="1200" b="1" kern="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1200" b="1" kern="0" dirty="0" err="1" smtClean="0">
                <a:solidFill>
                  <a:schemeClr val="bg1"/>
                </a:solidFill>
                <a:effectLst/>
              </a:rPr>
              <a:t>autentico</a:t>
            </a:r>
            <a:r>
              <a:rPr lang="en-US" sz="1200" b="1" kern="0" dirty="0" smtClean="0">
                <a:solidFill>
                  <a:schemeClr val="bg1"/>
                </a:solidFill>
                <a:effectLst/>
              </a:rPr>
              <a:t> e </a:t>
            </a:r>
            <a:r>
              <a:rPr lang="en-US" sz="1200" b="1" kern="0" dirty="0" err="1" smtClean="0">
                <a:solidFill>
                  <a:schemeClr val="bg1"/>
                </a:solidFill>
                <a:effectLst/>
              </a:rPr>
              <a:t>fidato</a:t>
            </a:r>
            <a:r>
              <a:rPr lang="en-US" sz="1200" b="1" kern="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1200" b="1" kern="0" dirty="0" err="1" smtClean="0">
                <a:solidFill>
                  <a:schemeClr val="bg1"/>
                </a:solidFill>
                <a:effectLst/>
              </a:rPr>
              <a:t>basato</a:t>
            </a:r>
            <a:r>
              <a:rPr lang="en-US" sz="1200" b="1" kern="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1200" b="1" kern="0" dirty="0" err="1" smtClean="0">
                <a:solidFill>
                  <a:schemeClr val="bg1"/>
                </a:solidFill>
                <a:effectLst/>
              </a:rPr>
              <a:t>sul</a:t>
            </a:r>
            <a:r>
              <a:rPr lang="en-US" sz="1200" b="1" kern="0" dirty="0" smtClean="0">
                <a:solidFill>
                  <a:schemeClr val="bg1"/>
                </a:solidFill>
                <a:effectLst/>
              </a:rPr>
              <a:t> Caring</a:t>
            </a:r>
          </a:p>
        </p:txBody>
      </p:sp>
      <p:sp>
        <p:nvSpPr>
          <p:cNvPr id="9" name="Rectangle 9"/>
          <p:cNvSpPr txBox="1">
            <a:spLocks noRot="1" noChangeArrowheads="1"/>
          </p:cNvSpPr>
          <p:nvPr/>
        </p:nvSpPr>
        <p:spPr bwMode="auto">
          <a:xfrm>
            <a:off x="158732" y="2576613"/>
            <a:ext cx="8796373" cy="507037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b="1" kern="0" dirty="0" smtClean="0">
                <a:solidFill>
                  <a:schemeClr val="bg1"/>
                </a:solidFill>
                <a:effectLst/>
              </a:rPr>
              <a:t> Caritas Process 5:  </a:t>
            </a:r>
          </a:p>
          <a:p>
            <a:pPr eaLnBrk="1" hangingPunct="1">
              <a:defRPr/>
            </a:pPr>
            <a:r>
              <a:rPr lang="en-US" sz="1200" b="1" kern="0" dirty="0" err="1" smtClean="0">
                <a:solidFill>
                  <a:schemeClr val="bg1"/>
                </a:solidFill>
                <a:effectLst/>
              </a:rPr>
              <a:t>Favorisce</a:t>
            </a:r>
            <a:r>
              <a:rPr lang="en-US" sz="1200" b="1" kern="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1200" b="1" kern="0" dirty="0" err="1" smtClean="0">
                <a:solidFill>
                  <a:schemeClr val="bg1"/>
                </a:solidFill>
                <a:effectLst/>
              </a:rPr>
              <a:t>espressioni</a:t>
            </a:r>
            <a:r>
              <a:rPr lang="en-US" sz="1200" b="1" kern="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1200" b="1" kern="0" dirty="0" err="1" smtClean="0">
                <a:solidFill>
                  <a:schemeClr val="bg1"/>
                </a:solidFill>
                <a:effectLst/>
              </a:rPr>
              <a:t>dei</a:t>
            </a:r>
            <a:r>
              <a:rPr lang="en-US" sz="1200" b="1" kern="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1200" b="1" kern="0" dirty="0" err="1" smtClean="0">
                <a:solidFill>
                  <a:schemeClr val="bg1"/>
                </a:solidFill>
                <a:effectLst/>
              </a:rPr>
              <a:t>sentimenti</a:t>
            </a:r>
            <a:r>
              <a:rPr lang="en-US" sz="1200" b="1" kern="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1200" b="1" kern="0" dirty="0" err="1" smtClean="0">
                <a:solidFill>
                  <a:schemeClr val="bg1"/>
                </a:solidFill>
                <a:effectLst/>
              </a:rPr>
              <a:t>positivi</a:t>
            </a:r>
            <a:r>
              <a:rPr lang="en-US" sz="1200" b="1" kern="0" dirty="0" smtClean="0">
                <a:solidFill>
                  <a:schemeClr val="bg1"/>
                </a:solidFill>
                <a:effectLst/>
              </a:rPr>
              <a:t> e </a:t>
            </a:r>
            <a:r>
              <a:rPr lang="en-US" sz="1200" b="1" kern="0" dirty="0" err="1" smtClean="0">
                <a:solidFill>
                  <a:schemeClr val="bg1"/>
                </a:solidFill>
                <a:effectLst/>
              </a:rPr>
              <a:t>negativi</a:t>
            </a:r>
            <a:r>
              <a:rPr lang="en-US" sz="1200" b="1" kern="0" dirty="0" smtClean="0">
                <a:solidFill>
                  <a:schemeClr val="bg1"/>
                </a:solidFill>
                <a:effectLst/>
              </a:rPr>
              <a:t>: </a:t>
            </a:r>
            <a:r>
              <a:rPr lang="en-US" sz="1200" b="1" kern="0" dirty="0" err="1" smtClean="0">
                <a:solidFill>
                  <a:schemeClr val="bg1"/>
                </a:solidFill>
                <a:effectLst/>
              </a:rPr>
              <a:t>ascolta</a:t>
            </a:r>
            <a:r>
              <a:rPr lang="en-US" sz="1200" b="1" kern="0" dirty="0" smtClean="0">
                <a:solidFill>
                  <a:schemeClr val="bg1"/>
                </a:solidFill>
                <a:effectLst/>
              </a:rPr>
              <a:t> la </a:t>
            </a:r>
            <a:r>
              <a:rPr lang="en-US" sz="1200" b="1" kern="0" dirty="0" err="1" smtClean="0">
                <a:solidFill>
                  <a:schemeClr val="bg1"/>
                </a:solidFill>
                <a:effectLst/>
              </a:rPr>
              <a:t>storia</a:t>
            </a:r>
            <a:r>
              <a:rPr lang="en-US" sz="1200" b="1" kern="0" dirty="0" smtClean="0">
                <a:solidFill>
                  <a:schemeClr val="bg1"/>
                </a:solidFill>
                <a:effectLst/>
              </a:rPr>
              <a:t> di un </a:t>
            </a:r>
            <a:r>
              <a:rPr lang="en-US" sz="1200" b="1" kern="0" dirty="0" err="1" smtClean="0">
                <a:solidFill>
                  <a:schemeClr val="bg1"/>
                </a:solidFill>
                <a:effectLst/>
              </a:rPr>
              <a:t>altro</a:t>
            </a:r>
            <a:endParaRPr lang="en-US" sz="1200" b="1" kern="0" dirty="0" smtClean="0">
              <a:solidFill>
                <a:schemeClr val="bg1"/>
              </a:solidFill>
              <a:effectLst/>
            </a:endParaRPr>
          </a:p>
        </p:txBody>
      </p:sp>
      <p:sp>
        <p:nvSpPr>
          <p:cNvPr id="10" name="Rectangle 8"/>
          <p:cNvSpPr txBox="1">
            <a:spLocks noRot="1" noChangeArrowheads="1"/>
          </p:cNvSpPr>
          <p:nvPr/>
        </p:nvSpPr>
        <p:spPr bwMode="auto">
          <a:xfrm>
            <a:off x="176211" y="3199003"/>
            <a:ext cx="8793975" cy="46317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b="1" kern="0" dirty="0" smtClean="0">
                <a:solidFill>
                  <a:srgbClr val="FFFF00"/>
                </a:solidFill>
                <a:effectLst/>
              </a:rPr>
              <a:t>Caritas Process 6:  </a:t>
            </a:r>
          </a:p>
          <a:p>
            <a:pPr eaLnBrk="1" hangingPunct="1">
              <a:defRPr/>
            </a:pPr>
            <a:r>
              <a:rPr lang="en-US" sz="1200" b="1" kern="0" dirty="0" err="1" smtClean="0">
                <a:solidFill>
                  <a:srgbClr val="FFFF00"/>
                </a:solidFill>
                <a:effectLst/>
              </a:rPr>
              <a:t>Problemi</a:t>
            </a:r>
            <a:r>
              <a:rPr lang="en-US" sz="1200" b="1" kern="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1200" b="1" kern="0" dirty="0" err="1" smtClean="0">
                <a:solidFill>
                  <a:srgbClr val="FFFF00"/>
                </a:solidFill>
                <a:effectLst/>
              </a:rPr>
              <a:t>Creativi</a:t>
            </a:r>
            <a:r>
              <a:rPr lang="en-US" sz="1200" b="1" kern="0" dirty="0" smtClean="0">
                <a:solidFill>
                  <a:srgbClr val="FFFF00"/>
                </a:solidFill>
                <a:effectLst/>
              </a:rPr>
              <a:t> – </a:t>
            </a:r>
            <a:r>
              <a:rPr lang="en-US" sz="1200" b="1" kern="0" dirty="0" err="1" smtClean="0">
                <a:solidFill>
                  <a:srgbClr val="FFFF00"/>
                </a:solidFill>
                <a:effectLst/>
              </a:rPr>
              <a:t>Soluzioni</a:t>
            </a:r>
            <a:r>
              <a:rPr lang="en-US" sz="1200" b="1" kern="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1200" b="1" kern="0" dirty="0" err="1" smtClean="0">
                <a:solidFill>
                  <a:srgbClr val="FFFF00"/>
                </a:solidFill>
                <a:effectLst/>
              </a:rPr>
              <a:t>dei</a:t>
            </a:r>
            <a:r>
              <a:rPr lang="en-US" sz="1200" b="1" kern="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1200" b="1" kern="0" dirty="0" err="1" smtClean="0">
                <a:solidFill>
                  <a:srgbClr val="FFFF00"/>
                </a:solidFill>
                <a:effectLst/>
              </a:rPr>
              <a:t>processi</a:t>
            </a:r>
            <a:r>
              <a:rPr lang="en-US" sz="1200" b="1" kern="0" dirty="0" smtClean="0">
                <a:solidFill>
                  <a:srgbClr val="FFFF00"/>
                </a:solidFill>
                <a:effectLst/>
              </a:rPr>
              <a:t> di Caring</a:t>
            </a:r>
          </a:p>
        </p:txBody>
      </p:sp>
      <p:sp>
        <p:nvSpPr>
          <p:cNvPr id="11" name="Rectangle 10"/>
          <p:cNvSpPr txBox="1">
            <a:spLocks noRot="1" noChangeArrowheads="1"/>
          </p:cNvSpPr>
          <p:nvPr/>
        </p:nvSpPr>
        <p:spPr bwMode="auto">
          <a:xfrm>
            <a:off x="176211" y="3750218"/>
            <a:ext cx="8761415" cy="53823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it-IT" sz="1200" kern="0" dirty="0" smtClean="0">
                <a:solidFill>
                  <a:schemeClr val="tx1"/>
                </a:solidFill>
                <a:effectLst/>
              </a:rPr>
              <a:t>Caritas Process 7:</a:t>
            </a:r>
            <a:r>
              <a:rPr lang="en-US" altLang="it-IT" sz="1200" kern="0" dirty="0" smtClean="0">
                <a:effectLst/>
              </a:rPr>
              <a:t> </a:t>
            </a:r>
          </a:p>
          <a:p>
            <a:pPr eaLnBrk="1" hangingPunct="1">
              <a:defRPr/>
            </a:pPr>
            <a:r>
              <a:rPr lang="en-US" altLang="it-IT" sz="1200" kern="0" dirty="0" err="1" smtClean="0">
                <a:effectLst/>
              </a:rPr>
              <a:t>Relazione</a:t>
            </a:r>
            <a:r>
              <a:rPr lang="en-US" altLang="it-IT" sz="1200" kern="0" dirty="0" smtClean="0">
                <a:effectLst/>
              </a:rPr>
              <a:t> di </a:t>
            </a:r>
            <a:r>
              <a:rPr lang="en-US" altLang="it-IT" sz="1200" kern="0" dirty="0" err="1" smtClean="0">
                <a:effectLst/>
              </a:rPr>
              <a:t>insegnamento</a:t>
            </a:r>
            <a:r>
              <a:rPr lang="en-US" altLang="it-IT" sz="1200" kern="0" dirty="0" smtClean="0">
                <a:effectLst/>
              </a:rPr>
              <a:t> e </a:t>
            </a:r>
            <a:r>
              <a:rPr lang="en-US" altLang="it-IT" sz="1200" kern="0" dirty="0" err="1" smtClean="0">
                <a:effectLst/>
              </a:rPr>
              <a:t>apprendimento</a:t>
            </a:r>
            <a:r>
              <a:rPr lang="en-US" altLang="it-IT" sz="1200" kern="0" dirty="0" smtClean="0">
                <a:effectLst/>
              </a:rPr>
              <a:t> / </a:t>
            </a:r>
            <a:r>
              <a:rPr lang="en-US" altLang="it-IT" sz="1200" kern="0" dirty="0" err="1" smtClean="0">
                <a:effectLst/>
              </a:rPr>
              <a:t>Significato</a:t>
            </a:r>
            <a:r>
              <a:rPr lang="en-US" altLang="it-IT" sz="1200" kern="0" dirty="0" smtClean="0">
                <a:effectLst/>
              </a:rPr>
              <a:t> </a:t>
            </a:r>
            <a:r>
              <a:rPr lang="en-US" altLang="it-IT" sz="1200" kern="0" dirty="0" err="1" smtClean="0">
                <a:effectLst/>
              </a:rPr>
              <a:t>interno</a:t>
            </a:r>
            <a:r>
              <a:rPr lang="en-US" altLang="it-IT" sz="1200" kern="0" dirty="0" smtClean="0">
                <a:effectLst/>
              </a:rPr>
              <a:t> </a:t>
            </a:r>
            <a:r>
              <a:rPr lang="en-US" altLang="it-IT" sz="1200" kern="0" dirty="0" err="1" smtClean="0">
                <a:effectLst/>
              </a:rPr>
              <a:t>soggettivo</a:t>
            </a:r>
            <a:endParaRPr lang="en-US" altLang="it-IT" sz="1200" kern="0" dirty="0" smtClean="0">
              <a:effectLst/>
            </a:endParaRPr>
          </a:p>
        </p:txBody>
      </p:sp>
      <p:sp>
        <p:nvSpPr>
          <p:cNvPr id="12" name="Rectangle 18"/>
          <p:cNvSpPr txBox="1">
            <a:spLocks noRot="1" noChangeArrowheads="1"/>
          </p:cNvSpPr>
          <p:nvPr/>
        </p:nvSpPr>
        <p:spPr bwMode="auto">
          <a:xfrm>
            <a:off x="158732" y="5325671"/>
            <a:ext cx="8786434" cy="884061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eaLnBrk="1" hangingPunct="1">
              <a:defRPr/>
            </a:pPr>
            <a:r>
              <a:rPr lang="en-US" sz="1200" kern="0" dirty="0" smtClean="0">
                <a:solidFill>
                  <a:schemeClr val="tx1"/>
                </a:solidFill>
                <a:effectLst/>
              </a:rPr>
              <a:t>Caritas Process 9:</a:t>
            </a:r>
            <a:r>
              <a:rPr lang="en-US" sz="1200" kern="0" dirty="0" smtClean="0">
                <a:effectLst/>
              </a:rPr>
              <a:t> 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 err="1" smtClean="0">
                <a:effectLst/>
              </a:rPr>
              <a:t>Assistenza</a:t>
            </a:r>
            <a:r>
              <a:rPr lang="en-US" sz="1200" kern="0" dirty="0" smtClean="0">
                <a:effectLst/>
              </a:rPr>
              <a:t> con </a:t>
            </a:r>
            <a:r>
              <a:rPr lang="en-US" sz="1200" kern="0" dirty="0" err="1" smtClean="0">
                <a:effectLst/>
              </a:rPr>
              <a:t>bisogni</a:t>
            </a:r>
            <a:r>
              <a:rPr lang="en-US" sz="1200" kern="0" dirty="0" smtClean="0">
                <a:effectLst/>
              </a:rPr>
              <a:t> </a:t>
            </a:r>
            <a:r>
              <a:rPr lang="en-US" sz="1200" kern="0" dirty="0" err="1" smtClean="0">
                <a:effectLst/>
              </a:rPr>
              <a:t>essenziali</a:t>
            </a:r>
            <a:r>
              <a:rPr lang="en-US" sz="1200" kern="0" dirty="0" smtClean="0">
                <a:effectLst/>
              </a:rPr>
              <a:t> – </a:t>
            </a:r>
            <a:r>
              <a:rPr lang="en-US" sz="1200" kern="0" dirty="0" err="1" smtClean="0">
                <a:effectLst/>
              </a:rPr>
              <a:t>atti</a:t>
            </a:r>
            <a:r>
              <a:rPr lang="en-US" sz="1200" kern="0" dirty="0" smtClean="0">
                <a:effectLst/>
              </a:rPr>
              <a:t> </a:t>
            </a:r>
            <a:r>
              <a:rPr lang="en-US" sz="1200" kern="0" dirty="0" err="1" smtClean="0">
                <a:effectLst/>
              </a:rPr>
              <a:t>sacri</a:t>
            </a:r>
            <a:r>
              <a:rPr lang="en-US" sz="1200" kern="0" dirty="0" smtClean="0">
                <a:effectLst/>
              </a:rPr>
              <a:t> (sacred acts)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>
                <a:solidFill>
                  <a:srgbClr val="FFCCFF"/>
                </a:solidFill>
                <a:effectLst/>
                <a:latin typeface="Arial" pitchFamily="34" charset="0"/>
              </a:rPr>
              <a:t>La Persona come Spirito incarnato.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>
                <a:solidFill>
                  <a:srgbClr val="FFCCFF"/>
                </a:solidFill>
                <a:effectLst/>
                <a:latin typeface="Arial" pitchFamily="34" charset="0"/>
              </a:rPr>
              <a:t>Il contatto è del cuore e della mente con lo spirito del corpo non solo il corpo fisico</a:t>
            </a:r>
            <a:endParaRPr lang="en-US" sz="1200" dirty="0">
              <a:solidFill>
                <a:srgbClr val="FFCCFF"/>
              </a:solidFill>
              <a:effectLst/>
              <a:latin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200" kern="0" dirty="0" smtClean="0">
                <a:effectLst/>
              </a:rPr>
              <a:t> </a:t>
            </a:r>
          </a:p>
        </p:txBody>
      </p:sp>
      <p:sp>
        <p:nvSpPr>
          <p:cNvPr id="13" name="Rectangle 9"/>
          <p:cNvSpPr txBox="1">
            <a:spLocks noRot="1" noChangeArrowheads="1"/>
          </p:cNvSpPr>
          <p:nvPr/>
        </p:nvSpPr>
        <p:spPr bwMode="auto">
          <a:xfrm>
            <a:off x="173813" y="6318913"/>
            <a:ext cx="8778894" cy="409433"/>
          </a:xfrm>
          <a:prstGeom prst="rect">
            <a:avLst/>
          </a:prstGeom>
          <a:solidFill>
            <a:srgbClr val="CC66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eaLnBrk="1" hangingPunct="1">
              <a:defRPr/>
            </a:pPr>
            <a:r>
              <a:rPr lang="en-US" sz="1200" kern="0" dirty="0" smtClean="0">
                <a:solidFill>
                  <a:schemeClr val="tx1"/>
                </a:solidFill>
                <a:effectLst/>
              </a:rPr>
              <a:t>Caritas Process 10:</a:t>
            </a:r>
            <a:r>
              <a:rPr lang="en-US" sz="1200" kern="0" dirty="0" smtClean="0">
                <a:effectLst/>
              </a:rPr>
              <a:t>  </a:t>
            </a:r>
          </a:p>
          <a:p>
            <a:pPr eaLnBrk="1" hangingPunct="1">
              <a:defRPr/>
            </a:pPr>
            <a:r>
              <a:rPr lang="en-US" sz="1200" kern="0" dirty="0" err="1" smtClean="0">
                <a:effectLst/>
              </a:rPr>
              <a:t>Aperto</a:t>
            </a:r>
            <a:r>
              <a:rPr lang="en-US" sz="1200" kern="0" dirty="0" smtClean="0">
                <a:effectLst/>
              </a:rPr>
              <a:t> </a:t>
            </a:r>
            <a:r>
              <a:rPr lang="en-US" sz="1200" kern="0" dirty="0" err="1" smtClean="0">
                <a:effectLst/>
              </a:rPr>
              <a:t>all’esistenza</a:t>
            </a:r>
            <a:r>
              <a:rPr lang="en-US" sz="1200" kern="0" dirty="0" smtClean="0">
                <a:effectLst/>
              </a:rPr>
              <a:t> –</a:t>
            </a:r>
            <a:r>
              <a:rPr lang="en-US" sz="1200" kern="0" dirty="0" err="1" smtClean="0">
                <a:effectLst/>
              </a:rPr>
              <a:t>Incognite</a:t>
            </a:r>
            <a:r>
              <a:rPr lang="en-US" sz="1200" kern="0" dirty="0" smtClean="0">
                <a:effectLst/>
              </a:rPr>
              <a:t> </a:t>
            </a:r>
            <a:r>
              <a:rPr lang="en-US" sz="1200" kern="0" dirty="0" err="1" smtClean="0">
                <a:effectLst/>
              </a:rPr>
              <a:t>spirituali</a:t>
            </a:r>
            <a:r>
              <a:rPr lang="en-US" sz="1200" kern="0" dirty="0" smtClean="0">
                <a:effectLst/>
              </a:rPr>
              <a:t>: </a:t>
            </a:r>
            <a:r>
              <a:rPr lang="en-US" sz="1200" kern="0" dirty="0" err="1" smtClean="0">
                <a:effectLst/>
              </a:rPr>
              <a:t>Aprirsi</a:t>
            </a:r>
            <a:r>
              <a:rPr lang="en-US" sz="1200" kern="0" dirty="0" smtClean="0">
                <a:effectLst/>
              </a:rPr>
              <a:t> al </a:t>
            </a:r>
            <a:r>
              <a:rPr lang="en-US" sz="1200" kern="0" dirty="0" err="1" smtClean="0">
                <a:effectLst/>
              </a:rPr>
              <a:t>mistero</a:t>
            </a:r>
            <a:r>
              <a:rPr lang="en-US" sz="1200" kern="0" dirty="0" smtClean="0">
                <a:effectLst/>
              </a:rPr>
              <a:t> </a:t>
            </a:r>
            <a:r>
              <a:rPr lang="en-US" sz="1200" kern="0" dirty="0" err="1" smtClean="0">
                <a:effectLst/>
              </a:rPr>
              <a:t>della</a:t>
            </a:r>
            <a:r>
              <a:rPr lang="en-US" sz="1200" kern="0" dirty="0" smtClean="0">
                <a:effectLst/>
              </a:rPr>
              <a:t> vita e al </a:t>
            </a:r>
            <a:r>
              <a:rPr lang="en-US" sz="1200" kern="0" dirty="0" err="1" smtClean="0">
                <a:effectLst/>
              </a:rPr>
              <a:t>miracoli</a:t>
            </a:r>
            <a:endParaRPr lang="en-US" sz="1200" kern="0" dirty="0" smtClean="0">
              <a:effectLst/>
            </a:endParaRPr>
          </a:p>
        </p:txBody>
      </p:sp>
      <p:sp>
        <p:nvSpPr>
          <p:cNvPr id="15" name="Rectangle 12"/>
          <p:cNvSpPr txBox="1">
            <a:spLocks noRot="1" noChangeArrowheads="1"/>
          </p:cNvSpPr>
          <p:nvPr/>
        </p:nvSpPr>
        <p:spPr bwMode="auto">
          <a:xfrm>
            <a:off x="176211" y="4344501"/>
            <a:ext cx="8761415" cy="882593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b="1" kern="0" dirty="0" smtClean="0">
                <a:solidFill>
                  <a:schemeClr val="tx1"/>
                </a:solidFill>
                <a:effectLst/>
              </a:rPr>
              <a:t>Caritas Process 8:</a:t>
            </a:r>
            <a:r>
              <a:rPr lang="en-US" sz="1200" b="1" kern="0" dirty="0" smtClean="0">
                <a:effectLst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1200" b="1" kern="0" dirty="0" err="1" smtClean="0">
                <a:effectLst/>
              </a:rPr>
              <a:t>Creare</a:t>
            </a:r>
            <a:r>
              <a:rPr lang="en-US" sz="1200" b="1" kern="0" dirty="0" smtClean="0">
                <a:effectLst/>
              </a:rPr>
              <a:t> </a:t>
            </a:r>
            <a:r>
              <a:rPr lang="en-US" sz="1200" b="1" kern="0" dirty="0" err="1" smtClean="0">
                <a:effectLst/>
              </a:rPr>
              <a:t>coinvoilgimento</a:t>
            </a:r>
            <a:r>
              <a:rPr lang="en-US" sz="1200" b="1" kern="0" dirty="0" smtClean="0">
                <a:effectLst/>
              </a:rPr>
              <a:t> </a:t>
            </a:r>
            <a:r>
              <a:rPr lang="en-US" sz="1200" b="1" kern="0" dirty="0" err="1" smtClean="0">
                <a:effectLst/>
              </a:rPr>
              <a:t>nella</a:t>
            </a:r>
            <a:r>
              <a:rPr lang="en-US" sz="1200" b="1" kern="0" dirty="0" smtClean="0">
                <a:effectLst/>
              </a:rPr>
              <a:t> </a:t>
            </a:r>
            <a:r>
              <a:rPr lang="en-US" sz="1200" b="1" kern="0" dirty="0" err="1" smtClean="0">
                <a:effectLst/>
              </a:rPr>
              <a:t>guarigione</a:t>
            </a:r>
            <a:r>
              <a:rPr lang="en-US" sz="1200" b="1" kern="0" dirty="0" smtClean="0">
                <a:effectLst/>
              </a:rPr>
              <a:t> </a:t>
            </a:r>
            <a:r>
              <a:rPr lang="en-US" sz="1200" b="1" kern="0" dirty="0" err="1" smtClean="0">
                <a:effectLst/>
              </a:rPr>
              <a:t>essendo</a:t>
            </a:r>
            <a:r>
              <a:rPr lang="en-US" sz="1200" b="1" kern="0" dirty="0" smtClean="0">
                <a:effectLst/>
              </a:rPr>
              <a:t>/</a:t>
            </a:r>
            <a:r>
              <a:rPr lang="en-US" sz="1200" b="1" kern="0" dirty="0" err="1" smtClean="0">
                <a:effectLst/>
              </a:rPr>
              <a:t>diventando</a:t>
            </a:r>
            <a:r>
              <a:rPr lang="en-US" sz="1200" b="1" kern="0" dirty="0" smtClean="0">
                <a:effectLst/>
              </a:rPr>
              <a:t> </a:t>
            </a:r>
            <a:r>
              <a:rPr lang="en-US" sz="1200" b="1" kern="0" dirty="0" err="1" smtClean="0">
                <a:effectLst/>
              </a:rPr>
              <a:t>terreno</a:t>
            </a:r>
            <a:r>
              <a:rPr lang="en-US" sz="1200" b="1" kern="0" dirty="0" smtClean="0">
                <a:effectLst/>
              </a:rPr>
              <a:t> </a:t>
            </a:r>
            <a:r>
              <a:rPr lang="en-US" sz="1200" b="1" kern="0" dirty="0" err="1" smtClean="0">
                <a:effectLst/>
              </a:rPr>
              <a:t>della</a:t>
            </a:r>
            <a:r>
              <a:rPr lang="en-US" sz="1200" b="1" kern="0" dirty="0" smtClean="0">
                <a:effectLst/>
              </a:rPr>
              <a:t> Caritas </a:t>
            </a:r>
          </a:p>
          <a:p>
            <a:pPr>
              <a:lnSpc>
                <a:spcPct val="100000"/>
              </a:lnSpc>
            </a:pPr>
            <a:r>
              <a:rPr lang="it-IT" altLang="it-IT" sz="1200" b="1" dirty="0" smtClean="0">
                <a:solidFill>
                  <a:srgbClr val="FFCCFF"/>
                </a:solidFill>
                <a:effectLst/>
                <a:latin typeface="Arial" pitchFamily="34" charset="0"/>
              </a:rPr>
              <a:t>Il </a:t>
            </a:r>
            <a:r>
              <a:rPr lang="it-IT" altLang="it-IT" sz="1200" b="1" dirty="0">
                <a:solidFill>
                  <a:srgbClr val="FFCCFF"/>
                </a:solidFill>
                <a:effectLst/>
                <a:latin typeface="Arial" pitchFamily="34" charset="0"/>
              </a:rPr>
              <a:t>Cuore è centrato su amorevolezza e gentilezza. </a:t>
            </a:r>
          </a:p>
          <a:p>
            <a:pPr>
              <a:lnSpc>
                <a:spcPct val="100000"/>
              </a:lnSpc>
            </a:pPr>
            <a:r>
              <a:rPr lang="it-IT" altLang="it-IT" sz="1200" b="1" dirty="0">
                <a:solidFill>
                  <a:srgbClr val="FFCCFF"/>
                </a:solidFill>
                <a:effectLst/>
                <a:latin typeface="Arial" pitchFamily="34" charset="0"/>
              </a:rPr>
              <a:t>Questo cambia tutto il campo ambientale circostante: aspetti sottili della Coscienza di se e dell’ambiente.</a:t>
            </a:r>
            <a:endParaRPr lang="en-US" altLang="it-IT" sz="1200" b="1" dirty="0">
              <a:solidFill>
                <a:srgbClr val="FFCCFF"/>
              </a:solidFill>
              <a:effectLst/>
              <a:latin typeface="Arial" pitchFamily="34" charset="0"/>
            </a:endParaRPr>
          </a:p>
          <a:p>
            <a:pPr eaLnBrk="1" hangingPunct="1">
              <a:defRPr/>
            </a:pPr>
            <a:endParaRPr lang="en-US" sz="1200" b="1" kern="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0291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ccia in su 40"/>
          <p:cNvSpPr/>
          <p:nvPr/>
        </p:nvSpPr>
        <p:spPr>
          <a:xfrm>
            <a:off x="1907704" y="532712"/>
            <a:ext cx="5328592" cy="6043428"/>
          </a:xfrm>
          <a:prstGeom prst="up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286231" y="132601"/>
            <a:ext cx="2571538" cy="400110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Caritas/Caring Process</a:t>
            </a:r>
            <a:endParaRPr lang="it-IT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139556" y="5929808"/>
            <a:ext cx="2864887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Lavoro su di se </a:t>
            </a:r>
          </a:p>
          <a:p>
            <a:pPr algn="ctr"/>
            <a:r>
              <a:rPr lang="en-US" sz="16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Caritas/Caring </a:t>
            </a:r>
            <a:r>
              <a:rPr lang="en-US" sz="16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</a:t>
            </a:r>
            <a:r>
              <a:rPr lang="it-IT" sz="1600" dirty="0" smtClean="0">
                <a:solidFill>
                  <a:srgbClr val="FF0000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1 e 2 </a:t>
            </a:r>
            <a:endParaRPr lang="it-IT" sz="1600" dirty="0">
              <a:solidFill>
                <a:srgbClr val="FF0000"/>
              </a:solidFill>
              <a:latin typeface="Arial" panose="020B0604020202020204" pitchFamily="34" charset="0"/>
              <a:ea typeface="Ebrima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053795" y="4797152"/>
            <a:ext cx="3036409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Relazioni Umane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Caritas/Caring Process </a:t>
            </a:r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3, 4 e 5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685907" y="3579113"/>
            <a:ext cx="3772186" cy="646331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>
            <a:defPPr>
              <a:defRPr lang="it-IT"/>
            </a:defPPr>
            <a:lvl1pPr algn="ctr"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it-IT" dirty="0">
                <a:solidFill>
                  <a:schemeClr val="bg1"/>
                </a:solidFill>
              </a:rPr>
              <a:t>Scienza e Metodo Scientifico </a:t>
            </a:r>
          </a:p>
          <a:p>
            <a:r>
              <a:rPr lang="en-US" sz="1600" b="0" dirty="0">
                <a:solidFill>
                  <a:schemeClr val="bg1"/>
                </a:solidFill>
                <a:effectLst/>
              </a:rPr>
              <a:t>Caritas/Caring Process </a:t>
            </a:r>
            <a:r>
              <a:rPr lang="it-IT" sz="1600" b="0" dirty="0">
                <a:solidFill>
                  <a:schemeClr val="bg1"/>
                </a:solidFill>
                <a:effectLst/>
              </a:rPr>
              <a:t>6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60345" y="2374849"/>
            <a:ext cx="3768980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>
            <a:defPPr>
              <a:defRPr lang="it-IT"/>
            </a:defPPr>
            <a:lvl1pPr algn="ctr"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it-IT" dirty="0">
                <a:solidFill>
                  <a:srgbClr val="00FF00"/>
                </a:solidFill>
              </a:rPr>
              <a:t>Formazione di se e degli altri </a:t>
            </a:r>
          </a:p>
          <a:p>
            <a:r>
              <a:rPr lang="en-US" sz="1600" b="0" dirty="0">
                <a:solidFill>
                  <a:srgbClr val="00FF00"/>
                </a:solidFill>
                <a:effectLst/>
              </a:rPr>
              <a:t>Caritas/Caring Process </a:t>
            </a:r>
            <a:r>
              <a:rPr lang="it-IT" sz="1600" b="0" dirty="0">
                <a:solidFill>
                  <a:srgbClr val="00FF00"/>
                </a:solidFill>
                <a:effectLst/>
              </a:rPr>
              <a:t>7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076056" y="2374849"/>
            <a:ext cx="376898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Assistenza e Guarigione </a:t>
            </a:r>
          </a:p>
          <a:p>
            <a:r>
              <a:rPr lang="en-US" sz="1600" b="0" dirty="0">
                <a:solidFill>
                  <a:schemeClr val="accent6">
                    <a:lumMod val="75000"/>
                  </a:schemeClr>
                </a:solidFill>
                <a:effectLst/>
              </a:rPr>
              <a:t>Caritas/Caring Process </a:t>
            </a:r>
            <a:r>
              <a:rPr lang="it-IT" sz="1600" b="0" dirty="0">
                <a:solidFill>
                  <a:schemeClr val="accent6">
                    <a:lumMod val="75000"/>
                  </a:schemeClr>
                </a:solidFill>
                <a:effectLst/>
              </a:rPr>
              <a:t>9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608161" y="1130372"/>
            <a:ext cx="3927677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Ricerca di Senso e Spiritualità </a:t>
            </a:r>
          </a:p>
          <a:p>
            <a:pPr algn="ctr"/>
            <a:r>
              <a:rPr lang="en-US" sz="1600" kern="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Caritas/Caring </a:t>
            </a:r>
            <a:r>
              <a:rPr lang="en-US" sz="16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</a:t>
            </a:r>
            <a:r>
              <a:rPr lang="it-IT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10</a:t>
            </a:r>
            <a:endParaRPr lang="it-IT" sz="1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Ebrima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12" name="Connettore 4 11"/>
          <p:cNvCxnSpPr>
            <a:stCxn id="4" idx="1"/>
            <a:endCxn id="5" idx="1"/>
          </p:cNvCxnSpPr>
          <p:nvPr/>
        </p:nvCxnSpPr>
        <p:spPr>
          <a:xfrm rot="10800000">
            <a:off x="3053796" y="5120318"/>
            <a:ext cx="85761" cy="1132656"/>
          </a:xfrm>
          <a:prstGeom prst="bentConnector3">
            <a:avLst>
              <a:gd name="adj1" fmla="val 366555"/>
            </a:avLst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4 13"/>
          <p:cNvCxnSpPr>
            <a:stCxn id="4" idx="3"/>
            <a:endCxn id="5" idx="3"/>
          </p:cNvCxnSpPr>
          <p:nvPr/>
        </p:nvCxnSpPr>
        <p:spPr>
          <a:xfrm flipV="1">
            <a:off x="6004443" y="5120318"/>
            <a:ext cx="85761" cy="1132656"/>
          </a:xfrm>
          <a:prstGeom prst="bentConnector3">
            <a:avLst>
              <a:gd name="adj1" fmla="val 366555"/>
            </a:avLst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4 17"/>
          <p:cNvCxnSpPr>
            <a:stCxn id="4" idx="3"/>
            <a:endCxn id="6" idx="3"/>
          </p:cNvCxnSpPr>
          <p:nvPr/>
        </p:nvCxnSpPr>
        <p:spPr>
          <a:xfrm flipV="1">
            <a:off x="6004443" y="3902279"/>
            <a:ext cx="453650" cy="2350695"/>
          </a:xfrm>
          <a:prstGeom prst="bentConnector3">
            <a:avLst>
              <a:gd name="adj1" fmla="val 150391"/>
            </a:avLst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4 19"/>
          <p:cNvCxnSpPr>
            <a:stCxn id="4" idx="1"/>
            <a:endCxn id="6" idx="1"/>
          </p:cNvCxnSpPr>
          <p:nvPr/>
        </p:nvCxnSpPr>
        <p:spPr>
          <a:xfrm rot="10800000">
            <a:off x="2685908" y="3902280"/>
            <a:ext cx="453649" cy="2350695"/>
          </a:xfrm>
          <a:prstGeom prst="bentConnector3">
            <a:avLst>
              <a:gd name="adj1" fmla="val 150391"/>
            </a:avLst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4 21"/>
          <p:cNvCxnSpPr>
            <a:stCxn id="4" idx="1"/>
            <a:endCxn id="7" idx="2"/>
          </p:cNvCxnSpPr>
          <p:nvPr/>
        </p:nvCxnSpPr>
        <p:spPr>
          <a:xfrm rot="10800000">
            <a:off x="2144836" y="3021180"/>
            <a:ext cx="994721" cy="3231794"/>
          </a:xfrm>
          <a:prstGeom prst="bentConnector2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4 23"/>
          <p:cNvCxnSpPr>
            <a:stCxn id="4" idx="3"/>
            <a:endCxn id="8" idx="2"/>
          </p:cNvCxnSpPr>
          <p:nvPr/>
        </p:nvCxnSpPr>
        <p:spPr>
          <a:xfrm flipV="1">
            <a:off x="6004443" y="3021180"/>
            <a:ext cx="956103" cy="3231794"/>
          </a:xfrm>
          <a:prstGeom prst="bentConnector2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>
            <a:stCxn id="4" idx="0"/>
            <a:endCxn id="5" idx="2"/>
          </p:cNvCxnSpPr>
          <p:nvPr/>
        </p:nvCxnSpPr>
        <p:spPr>
          <a:xfrm flipV="1">
            <a:off x="4572000" y="5443483"/>
            <a:ext cx="0" cy="4863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>
            <a:stCxn id="5" idx="0"/>
            <a:endCxn id="6" idx="2"/>
          </p:cNvCxnSpPr>
          <p:nvPr/>
        </p:nvCxnSpPr>
        <p:spPr>
          <a:xfrm flipV="1">
            <a:off x="4572000" y="4225444"/>
            <a:ext cx="0" cy="5717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4 30"/>
          <p:cNvCxnSpPr>
            <a:stCxn id="6" idx="0"/>
            <a:endCxn id="7" idx="3"/>
          </p:cNvCxnSpPr>
          <p:nvPr/>
        </p:nvCxnSpPr>
        <p:spPr>
          <a:xfrm rot="16200000" flipV="1">
            <a:off x="3860114" y="2867226"/>
            <a:ext cx="881098" cy="542675"/>
          </a:xfrm>
          <a:prstGeom prst="bentConnector2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4 33"/>
          <p:cNvCxnSpPr>
            <a:stCxn id="6" idx="0"/>
            <a:endCxn id="8" idx="1"/>
          </p:cNvCxnSpPr>
          <p:nvPr/>
        </p:nvCxnSpPr>
        <p:spPr>
          <a:xfrm rot="5400000" flipH="1" flipV="1">
            <a:off x="4383479" y="2886536"/>
            <a:ext cx="881098" cy="504056"/>
          </a:xfrm>
          <a:prstGeom prst="bentConnector2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/>
          <p:cNvCxnSpPr>
            <a:stCxn id="6" idx="0"/>
            <a:endCxn id="9" idx="2"/>
          </p:cNvCxnSpPr>
          <p:nvPr/>
        </p:nvCxnSpPr>
        <p:spPr>
          <a:xfrm flipV="1">
            <a:off x="4572000" y="1776703"/>
            <a:ext cx="0" cy="180241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4 37"/>
          <p:cNvCxnSpPr>
            <a:stCxn id="7" idx="0"/>
            <a:endCxn id="9" idx="1"/>
          </p:cNvCxnSpPr>
          <p:nvPr/>
        </p:nvCxnSpPr>
        <p:spPr>
          <a:xfrm rot="5400000" flipH="1" flipV="1">
            <a:off x="1915843" y="1682531"/>
            <a:ext cx="921311" cy="463326"/>
          </a:xfrm>
          <a:prstGeom prst="bentConnector2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4 39"/>
          <p:cNvCxnSpPr>
            <a:stCxn id="8" idx="0"/>
            <a:endCxn id="9" idx="3"/>
          </p:cNvCxnSpPr>
          <p:nvPr/>
        </p:nvCxnSpPr>
        <p:spPr>
          <a:xfrm rot="16200000" flipV="1">
            <a:off x="6287537" y="1701840"/>
            <a:ext cx="921311" cy="424708"/>
          </a:xfrm>
          <a:prstGeom prst="bentConnector2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09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>
            <a:spLocks noChangeArrowheads="1"/>
          </p:cNvSpPr>
          <p:nvPr/>
        </p:nvSpPr>
        <p:spPr bwMode="auto">
          <a:xfrm>
            <a:off x="1968500" y="1746190"/>
            <a:ext cx="5207000" cy="336562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it-IT" altLang="it-IT" sz="2800" b="1" dirty="0">
              <a:solidFill>
                <a:schemeClr val="bg1"/>
              </a:solidFill>
              <a:latin typeface="Garamond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it-IT" altLang="it-IT" sz="2800" b="1" dirty="0" smtClean="0">
              <a:solidFill>
                <a:schemeClr val="bg1"/>
              </a:solidFill>
              <a:latin typeface="Garamond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it-IT" altLang="it-IT" sz="2800" b="1" dirty="0">
              <a:solidFill>
                <a:schemeClr val="bg1"/>
              </a:solidFill>
              <a:latin typeface="Garamond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 sz="2800" b="1" dirty="0" smtClean="0">
                <a:solidFill>
                  <a:schemeClr val="bg1"/>
                </a:solidFill>
                <a:latin typeface="Garamond" pitchFamily="18" charset="0"/>
              </a:rPr>
              <a:t>CARING MOMENT</a:t>
            </a:r>
          </a:p>
        </p:txBody>
      </p:sp>
    </p:spTree>
    <p:extLst>
      <p:ext uri="{BB962C8B-B14F-4D97-AF65-F5344CB8AC3E}">
        <p14:creationId xmlns:p14="http://schemas.microsoft.com/office/powerpoint/2010/main" val="214823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caringmo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83" y="1161985"/>
            <a:ext cx="7724633" cy="495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Text Box 3"/>
          <p:cNvSpPr txBox="1">
            <a:spLocks noChangeArrowheads="1"/>
          </p:cNvSpPr>
          <p:nvPr/>
        </p:nvSpPr>
        <p:spPr bwMode="auto">
          <a:xfrm flipV="1">
            <a:off x="521804" y="173463"/>
            <a:ext cx="810039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square">
            <a:spAutoFit/>
          </a:bodyPr>
          <a:lstStyle>
            <a:lvl1pPr eaLnBrk="0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it-IT" b="1" dirty="0" smtClean="0">
                <a:solidFill>
                  <a:srgbClr val="0070C0"/>
                </a:solidFill>
                <a:latin typeface="Garamond" pitchFamily="18" charset="0"/>
              </a:rPr>
              <a:t>Il Caring Moment </a:t>
            </a:r>
            <a:endParaRPr lang="en-GB" altLang="it-IT" b="1" dirty="0">
              <a:solidFill>
                <a:srgbClr val="0070C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89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75863" y="1789064"/>
            <a:ext cx="1740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Simboli e Storie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159357" y="1927565"/>
            <a:ext cx="17941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Caring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Caring </a:t>
            </a:r>
            <a:r>
              <a:rPr lang="it-IT" sz="12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</a:t>
            </a:r>
            <a:endParaRPr lang="it-IT" sz="12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Caring Moment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Visione dell’Uomo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Prospettiva Operativa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Evidenze HC</a:t>
            </a:r>
            <a:endParaRPr lang="it-IT" sz="1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228184" y="3733306"/>
            <a:ext cx="2294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Approfondimenti:</a:t>
            </a:r>
          </a:p>
          <a:p>
            <a:pPr algn="ctr"/>
            <a:r>
              <a:rPr lang="it-IT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Cuore nello HC</a:t>
            </a:r>
            <a:endParaRPr lang="it-IT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75863" y="4516714"/>
            <a:ext cx="3480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Motore della </a:t>
            </a:r>
          </a:p>
          <a:p>
            <a:pPr algn="ctr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Consapevolezza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953510" y="5224600"/>
            <a:ext cx="2172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Allargare lo sguardo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Appadurai</a:t>
            </a:r>
            <a:r>
              <a:rPr lang="it-IT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Floridi</a:t>
            </a:r>
            <a:endParaRPr lang="it-IT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313517" y="337268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PERCORSI di CARING</a:t>
            </a:r>
          </a:p>
          <a:p>
            <a:pPr algn="ctr"/>
            <a:r>
              <a:rPr lang="it-IT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L’Etica della Cura in Azione</a:t>
            </a:r>
            <a:endParaRPr lang="it-IT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Connettore 4 10"/>
          <p:cNvCxnSpPr>
            <a:stCxn id="4" idx="2"/>
            <a:endCxn id="6" idx="1"/>
          </p:cNvCxnSpPr>
          <p:nvPr/>
        </p:nvCxnSpPr>
        <p:spPr>
          <a:xfrm rot="16200000" flipH="1">
            <a:off x="2048765" y="1555636"/>
            <a:ext cx="507833" cy="1713351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4 12"/>
          <p:cNvCxnSpPr>
            <a:stCxn id="6" idx="3"/>
            <a:endCxn id="7" idx="0"/>
          </p:cNvCxnSpPr>
          <p:nvPr/>
        </p:nvCxnSpPr>
        <p:spPr>
          <a:xfrm>
            <a:off x="4953510" y="2666229"/>
            <a:ext cx="2422069" cy="1067077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4 14"/>
          <p:cNvCxnSpPr>
            <a:stCxn id="7" idx="1"/>
            <a:endCxn id="8" idx="0"/>
          </p:cNvCxnSpPr>
          <p:nvPr/>
        </p:nvCxnSpPr>
        <p:spPr>
          <a:xfrm rot="10800000" flipV="1">
            <a:off x="2316148" y="4056472"/>
            <a:ext cx="3912036" cy="460242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4 16"/>
          <p:cNvCxnSpPr>
            <a:stCxn id="8" idx="2"/>
            <a:endCxn id="9" idx="1"/>
          </p:cNvCxnSpPr>
          <p:nvPr/>
        </p:nvCxnSpPr>
        <p:spPr>
          <a:xfrm rot="16200000" flipH="1">
            <a:off x="3403997" y="4136751"/>
            <a:ext cx="461665" cy="2637362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magin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3" y="276383"/>
            <a:ext cx="1081551" cy="110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99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7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1840706" y="836712"/>
            <a:ext cx="5462587" cy="584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5400" dirty="0" smtClean="0"/>
              <a:t>Caring Moment</a:t>
            </a:r>
            <a:endParaRPr lang="en-GB" sz="5400" dirty="0" smtClean="0"/>
          </a:p>
        </p:txBody>
      </p:sp>
      <p:sp>
        <p:nvSpPr>
          <p:cNvPr id="5120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68300" y="2420888"/>
            <a:ext cx="8407400" cy="352839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70000"/>
              </a:lnSpc>
              <a:defRPr/>
            </a:pPr>
            <a:r>
              <a:rPr lang="en-US" altLang="it-IT" sz="2400" dirty="0" smtClean="0"/>
              <a:t>Un campo </a:t>
            </a:r>
            <a:r>
              <a:rPr lang="en-US" altLang="it-IT" sz="2400" dirty="0" err="1" smtClean="0"/>
              <a:t>amorevole</a:t>
            </a:r>
            <a:r>
              <a:rPr lang="en-US" altLang="it-IT" sz="2400" dirty="0" smtClean="0"/>
              <a:t>, </a:t>
            </a:r>
            <a:r>
              <a:rPr lang="en-US" altLang="it-IT" sz="2400" dirty="0" err="1" smtClean="0"/>
              <a:t>energetico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centrato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sul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cuore</a:t>
            </a:r>
            <a:r>
              <a:rPr lang="en-US" altLang="it-IT" sz="2400" dirty="0" smtClean="0"/>
              <a:t>;</a:t>
            </a:r>
          </a:p>
          <a:p>
            <a:pPr marL="0" indent="0" eaLnBrk="1" hangingPunct="1">
              <a:lnSpc>
                <a:spcPct val="70000"/>
              </a:lnSpc>
              <a:buNone/>
              <a:defRPr/>
            </a:pPr>
            <a:r>
              <a:rPr lang="en-US" altLang="it-IT" sz="2400" dirty="0" smtClean="0"/>
              <a:t> 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en-US" altLang="it-IT" sz="2400" dirty="0" smtClean="0"/>
              <a:t>un </a:t>
            </a:r>
            <a:r>
              <a:rPr lang="en-US" altLang="it-IT" sz="2400" dirty="0" err="1" smtClean="0"/>
              <a:t>punto</a:t>
            </a:r>
            <a:r>
              <a:rPr lang="en-US" altLang="it-IT" sz="2400" dirty="0" smtClean="0"/>
              <a:t> di </a:t>
            </a:r>
            <a:r>
              <a:rPr lang="en-US" altLang="it-IT" sz="2400" dirty="0" err="1" smtClean="0"/>
              <a:t>svolta</a:t>
            </a:r>
            <a:r>
              <a:rPr lang="en-US" altLang="it-IT" sz="2400" dirty="0" smtClean="0"/>
              <a:t>; </a:t>
            </a:r>
          </a:p>
          <a:p>
            <a:pPr eaLnBrk="1" hangingPunct="1">
              <a:lnSpc>
                <a:spcPct val="70000"/>
              </a:lnSpc>
              <a:defRPr/>
            </a:pPr>
            <a:endParaRPr lang="en-US" altLang="it-IT" sz="2400" dirty="0" smtClean="0"/>
          </a:p>
          <a:p>
            <a:pPr eaLnBrk="1" hangingPunct="1">
              <a:lnSpc>
                <a:spcPct val="70000"/>
              </a:lnSpc>
              <a:defRPr/>
            </a:pPr>
            <a:r>
              <a:rPr lang="en-US" altLang="it-IT" sz="2400" dirty="0" smtClean="0"/>
              <a:t>Una </a:t>
            </a:r>
            <a:r>
              <a:rPr lang="en-US" altLang="it-IT" sz="2400" dirty="0" err="1" smtClean="0"/>
              <a:t>chiamata</a:t>
            </a:r>
            <a:r>
              <a:rPr lang="en-US" altLang="it-IT" sz="2400" dirty="0" smtClean="0"/>
              <a:t> per </a:t>
            </a:r>
            <a:r>
              <a:rPr lang="en-US" altLang="it-IT" sz="2400" dirty="0" err="1" smtClean="0"/>
              <a:t>più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alta</a:t>
            </a:r>
            <a:r>
              <a:rPr lang="en-US" altLang="it-IT" sz="2400" dirty="0" smtClean="0"/>
              <a:t>/</a:t>
            </a:r>
            <a:r>
              <a:rPr lang="en-US" altLang="it-IT" sz="2400" dirty="0" err="1" smtClean="0"/>
              <a:t>profonda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consapevolezza</a:t>
            </a:r>
            <a:r>
              <a:rPr lang="en-US" altLang="it-IT" sz="2400" dirty="0" smtClean="0"/>
              <a:t>, </a:t>
            </a:r>
            <a:r>
              <a:rPr lang="en-US" altLang="it-IT" sz="2400" dirty="0" err="1" smtClean="0"/>
              <a:t>intenzionalità</a:t>
            </a:r>
            <a:r>
              <a:rPr lang="en-US" altLang="it-IT" sz="2400" dirty="0" smtClean="0"/>
              <a:t>; </a:t>
            </a:r>
          </a:p>
          <a:p>
            <a:pPr eaLnBrk="1" hangingPunct="1">
              <a:lnSpc>
                <a:spcPct val="70000"/>
              </a:lnSpc>
              <a:defRPr/>
            </a:pPr>
            <a:endParaRPr lang="en-US" altLang="it-IT" sz="2400" dirty="0" smtClean="0"/>
          </a:p>
          <a:p>
            <a:pPr eaLnBrk="1" hangingPunct="1">
              <a:lnSpc>
                <a:spcPct val="70000"/>
              </a:lnSpc>
              <a:defRPr/>
            </a:pPr>
            <a:r>
              <a:rPr lang="en-US" altLang="it-IT" sz="2400" dirty="0" err="1" smtClean="0"/>
              <a:t>Un’autentica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scelta</a:t>
            </a:r>
            <a:r>
              <a:rPr lang="en-US" altLang="it-IT" sz="2400" dirty="0" smtClean="0"/>
              <a:t> “vita </a:t>
            </a:r>
            <a:r>
              <a:rPr lang="en-US" altLang="it-IT" sz="2400" dirty="0" err="1" smtClean="0"/>
              <a:t>centrata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sul</a:t>
            </a:r>
            <a:r>
              <a:rPr lang="en-US" altLang="it-IT" sz="2400" dirty="0" smtClean="0"/>
              <a:t> caring” (caring living); </a:t>
            </a:r>
          </a:p>
          <a:p>
            <a:pPr eaLnBrk="1" hangingPunct="1">
              <a:lnSpc>
                <a:spcPct val="70000"/>
              </a:lnSpc>
              <a:defRPr/>
            </a:pPr>
            <a:endParaRPr lang="en-US" altLang="it-IT" sz="2400" dirty="0" smtClean="0"/>
          </a:p>
          <a:p>
            <a:pPr eaLnBrk="1" hangingPunct="1">
              <a:lnSpc>
                <a:spcPct val="70000"/>
              </a:lnSpc>
              <a:defRPr/>
            </a:pPr>
            <a:r>
              <a:rPr lang="en-US" altLang="it-IT" sz="2400" dirty="0" err="1" smtClean="0"/>
              <a:t>Richiede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presenaza</a:t>
            </a:r>
            <a:r>
              <a:rPr lang="en-US" altLang="it-IT" sz="2400" dirty="0" smtClean="0"/>
              <a:t> –</a:t>
            </a:r>
            <a:r>
              <a:rPr lang="en-US" altLang="it-IT" sz="2400" dirty="0" err="1" smtClean="0"/>
              <a:t>centratura</a:t>
            </a:r>
            <a:r>
              <a:rPr lang="en-US" altLang="it-IT" sz="2400" dirty="0" smtClean="0"/>
              <a:t>- </a:t>
            </a:r>
            <a:r>
              <a:rPr lang="en-US" altLang="it-IT" sz="2400" dirty="0" err="1" smtClean="0"/>
              <a:t>ricerca</a:t>
            </a:r>
            <a:r>
              <a:rPr lang="en-US" altLang="it-IT" sz="2400" dirty="0" smtClean="0"/>
              <a:t> del </a:t>
            </a:r>
            <a:r>
              <a:rPr lang="en-US" altLang="it-IT" sz="2400" dirty="0" err="1" smtClean="0"/>
              <a:t>senso</a:t>
            </a:r>
            <a:r>
              <a:rPr lang="en-US" altLang="it-IT" sz="2400" dirty="0" smtClean="0"/>
              <a:t>/</a:t>
            </a:r>
            <a:r>
              <a:rPr lang="en-US" altLang="it-IT" sz="2400" dirty="0" err="1" smtClean="0"/>
              <a:t>significato</a:t>
            </a:r>
            <a:r>
              <a:rPr lang="en-US" altLang="it-IT" sz="2400" dirty="0" smtClean="0"/>
              <a:t>;  </a:t>
            </a:r>
          </a:p>
          <a:p>
            <a:pPr eaLnBrk="1" hangingPunct="1">
              <a:lnSpc>
                <a:spcPct val="70000"/>
              </a:lnSpc>
              <a:defRPr/>
            </a:pPr>
            <a:endParaRPr lang="en-US" altLang="it-IT" sz="2400" dirty="0" smtClean="0"/>
          </a:p>
          <a:p>
            <a:pPr eaLnBrk="1" hangingPunct="1">
              <a:lnSpc>
                <a:spcPct val="70000"/>
              </a:lnSpc>
              <a:defRPr/>
            </a:pPr>
            <a:r>
              <a:rPr lang="en-US" altLang="it-IT" sz="2400" dirty="0" smtClean="0"/>
              <a:t>Un </a:t>
            </a:r>
            <a:r>
              <a:rPr lang="en-US" altLang="it-IT" sz="2400" dirty="0" err="1" smtClean="0"/>
              <a:t>nuovo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livello</a:t>
            </a:r>
            <a:r>
              <a:rPr lang="en-US" altLang="it-IT" sz="2400" dirty="0" smtClean="0"/>
              <a:t> di </a:t>
            </a:r>
            <a:r>
              <a:rPr lang="en-US" altLang="it-IT" sz="2400" dirty="0" err="1" smtClean="0"/>
              <a:t>autenticità</a:t>
            </a:r>
            <a:r>
              <a:rPr lang="en-US" altLang="it-IT" sz="2400" dirty="0" smtClean="0"/>
              <a:t>/</a:t>
            </a:r>
            <a:r>
              <a:rPr lang="en-US" altLang="it-IT" sz="2400" dirty="0" err="1" smtClean="0"/>
              <a:t>consapevolezza</a:t>
            </a:r>
            <a:r>
              <a:rPr lang="en-US" altLang="it-IT" sz="2400" dirty="0" smtClean="0"/>
              <a:t> – </a:t>
            </a:r>
            <a:r>
              <a:rPr lang="en-US" altLang="it-IT" sz="2400" dirty="0" err="1" smtClean="0"/>
              <a:t>Favorire</a:t>
            </a:r>
            <a:r>
              <a:rPr lang="en-US" altLang="it-IT" sz="2400" dirty="0" smtClean="0"/>
              <a:t> la </a:t>
            </a:r>
            <a:r>
              <a:rPr lang="en-US" altLang="it-IT" sz="2400" dirty="0" err="1" smtClean="0"/>
              <a:t>guarigione</a:t>
            </a:r>
            <a:r>
              <a:rPr lang="en-US" altLang="it-IT" sz="2400" dirty="0" smtClean="0"/>
              <a:t> e </a:t>
            </a:r>
            <a:r>
              <a:rPr lang="en-US" altLang="it-IT" sz="2400" dirty="0" err="1" smtClean="0"/>
              <a:t>l’interezza</a:t>
            </a:r>
            <a:r>
              <a:rPr lang="en-US" altLang="it-IT" sz="2400" dirty="0" smtClean="0"/>
              <a:t> (wholeness).</a:t>
            </a:r>
            <a:endParaRPr lang="en-GB" altLang="it-IT" sz="2400" dirty="0" smtClean="0"/>
          </a:p>
        </p:txBody>
      </p:sp>
    </p:spTree>
    <p:extLst>
      <p:ext uri="{BB962C8B-B14F-4D97-AF65-F5344CB8AC3E}">
        <p14:creationId xmlns:p14="http://schemas.microsoft.com/office/powerpoint/2010/main" val="282558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094288" y="4346255"/>
            <a:ext cx="3563938" cy="131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/>
            <a:r>
              <a:rPr lang="it-IT" altLang="it-IT" sz="2000" b="1" dirty="0">
                <a:solidFill>
                  <a:schemeClr val="accent6">
                    <a:lumMod val="75000"/>
                  </a:schemeClr>
                </a:solidFill>
              </a:rPr>
              <a:t>Nuovo livello di autenticità </a:t>
            </a:r>
          </a:p>
          <a:p>
            <a:pPr algn="ctr"/>
            <a:r>
              <a:rPr lang="it-IT" altLang="it-IT" sz="2000" b="1" dirty="0">
                <a:solidFill>
                  <a:schemeClr val="accent6">
                    <a:lumMod val="75000"/>
                  </a:schemeClr>
                </a:solidFill>
              </a:rPr>
              <a:t>di potenziamento </a:t>
            </a:r>
          </a:p>
          <a:p>
            <a:pPr algn="ctr"/>
            <a:r>
              <a:rPr lang="it-IT" altLang="it-IT" sz="2000" b="1" dirty="0">
                <a:solidFill>
                  <a:schemeClr val="accent6">
                    <a:lumMod val="75000"/>
                  </a:schemeClr>
                </a:solidFill>
              </a:rPr>
              <a:t>dell’auto-guarigione </a:t>
            </a:r>
          </a:p>
          <a:p>
            <a:pPr algn="ctr"/>
            <a:r>
              <a:rPr lang="it-IT" altLang="it-IT" sz="2000" b="1" dirty="0">
                <a:solidFill>
                  <a:schemeClr val="accent6">
                    <a:lumMod val="75000"/>
                  </a:schemeClr>
                </a:solidFill>
              </a:rPr>
              <a:t>e di integrità. </a:t>
            </a: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007268" y="274542"/>
            <a:ext cx="7129463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/>
            <a:r>
              <a:rPr lang="en-US" altLang="it-IT" sz="44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auphin" pitchFamily="18" charset="0"/>
              </a:rPr>
              <a:t>“Caring Moment è …”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5094288" y="1613691"/>
            <a:ext cx="3546475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/>
            <a:r>
              <a:rPr lang="it-IT" altLang="it-IT" sz="2000" b="1" dirty="0">
                <a:solidFill>
                  <a:schemeClr val="accent6">
                    <a:lumMod val="75000"/>
                  </a:schemeClr>
                </a:solidFill>
              </a:rPr>
              <a:t>Un esperienza esistenziale, </a:t>
            </a:r>
          </a:p>
          <a:p>
            <a:pPr algn="ctr"/>
            <a:r>
              <a:rPr lang="it-IT" altLang="it-IT" sz="2000" b="1" dirty="0">
                <a:solidFill>
                  <a:schemeClr val="accent6">
                    <a:lumMod val="75000"/>
                  </a:schemeClr>
                </a:solidFill>
              </a:rPr>
              <a:t>un campo energetico; </a:t>
            </a:r>
          </a:p>
          <a:p>
            <a:pPr algn="ctr"/>
            <a:r>
              <a:rPr lang="it-IT" altLang="it-IT" sz="2000" b="1" dirty="0">
                <a:solidFill>
                  <a:schemeClr val="accent6">
                    <a:lumMod val="75000"/>
                  </a:schemeClr>
                </a:solidFill>
              </a:rPr>
              <a:t>un punto di svolta.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609600" y="1461292"/>
            <a:ext cx="3290888" cy="131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/>
            <a:r>
              <a:rPr lang="it-IT" altLang="it-IT" sz="2000" b="1" dirty="0">
                <a:solidFill>
                  <a:schemeClr val="accent6">
                    <a:lumMod val="75000"/>
                  </a:schemeClr>
                </a:solidFill>
              </a:rPr>
              <a:t>Un invito ad una </a:t>
            </a:r>
          </a:p>
          <a:p>
            <a:pPr algn="ctr"/>
            <a:r>
              <a:rPr lang="it-IT" altLang="it-IT" sz="2000" b="1" dirty="0">
                <a:solidFill>
                  <a:schemeClr val="accent6">
                    <a:lumMod val="75000"/>
                  </a:schemeClr>
                </a:solidFill>
              </a:rPr>
              <a:t>maggiore e più </a:t>
            </a:r>
          </a:p>
          <a:p>
            <a:pPr algn="ctr"/>
            <a:r>
              <a:rPr lang="it-IT" altLang="it-IT" sz="2000" b="1" dirty="0">
                <a:solidFill>
                  <a:schemeClr val="accent6">
                    <a:lumMod val="75000"/>
                  </a:schemeClr>
                </a:solidFill>
              </a:rPr>
              <a:t>profonda coscienza di se </a:t>
            </a:r>
          </a:p>
          <a:p>
            <a:pPr algn="ctr"/>
            <a:r>
              <a:rPr lang="it-IT" altLang="it-IT" sz="2000" b="1" dirty="0">
                <a:solidFill>
                  <a:schemeClr val="accent6">
                    <a:lumMod val="75000"/>
                  </a:schemeClr>
                </a:solidFill>
              </a:rPr>
              <a:t>e di intenzionalità.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405063" y="3078956"/>
            <a:ext cx="4333875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/>
            <a:r>
              <a:rPr lang="it-IT" altLang="it-IT" sz="2000" b="1" dirty="0">
                <a:solidFill>
                  <a:schemeClr val="accent6">
                    <a:lumMod val="50000"/>
                  </a:schemeClr>
                </a:solidFill>
              </a:rPr>
              <a:t>Un'autentica scelta di </a:t>
            </a:r>
          </a:p>
          <a:p>
            <a:pPr algn="ctr"/>
            <a:r>
              <a:rPr lang="it-IT" altLang="it-IT" sz="2000" b="1" dirty="0">
                <a:solidFill>
                  <a:schemeClr val="accent6">
                    <a:lumMod val="50000"/>
                  </a:schemeClr>
                </a:solidFill>
              </a:rPr>
              <a:t>“prendersi cura della cura di vita”.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892969" y="4346255"/>
            <a:ext cx="2724150" cy="131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/>
            <a:r>
              <a:rPr lang="it-IT" altLang="it-IT" sz="2000" b="1" dirty="0">
                <a:solidFill>
                  <a:schemeClr val="accent6">
                    <a:lumMod val="75000"/>
                  </a:schemeClr>
                </a:solidFill>
              </a:rPr>
              <a:t>Richiede presenza, </a:t>
            </a:r>
          </a:p>
          <a:p>
            <a:pPr algn="ctr"/>
            <a:r>
              <a:rPr lang="it-IT" altLang="it-IT" sz="2000" b="1" dirty="0">
                <a:solidFill>
                  <a:schemeClr val="accent6">
                    <a:lumMod val="75000"/>
                  </a:schemeClr>
                </a:solidFill>
              </a:rPr>
              <a:t>“centratura” </a:t>
            </a:r>
          </a:p>
          <a:p>
            <a:pPr algn="ctr"/>
            <a:r>
              <a:rPr lang="it-IT" altLang="it-IT" sz="2000" b="1" dirty="0">
                <a:solidFill>
                  <a:schemeClr val="accent6">
                    <a:lumMod val="75000"/>
                  </a:schemeClr>
                </a:solidFill>
              </a:rPr>
              <a:t>ricerca di significato </a:t>
            </a:r>
          </a:p>
          <a:p>
            <a:pPr algn="ctr"/>
            <a:r>
              <a:rPr lang="it-IT" altLang="it-IT" sz="2000" b="1" dirty="0">
                <a:solidFill>
                  <a:schemeClr val="accent6">
                    <a:lumMod val="75000"/>
                  </a:schemeClr>
                </a:solidFill>
              </a:rPr>
              <a:t>e di senso.</a:t>
            </a:r>
          </a:p>
        </p:txBody>
      </p:sp>
    </p:spTree>
    <p:extLst>
      <p:ext uri="{BB962C8B-B14F-4D97-AF65-F5344CB8AC3E}">
        <p14:creationId xmlns:p14="http://schemas.microsoft.com/office/powerpoint/2010/main" val="10770299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1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616777"/>
              </p:ext>
            </p:extLst>
          </p:nvPr>
        </p:nvGraphicFramePr>
        <p:xfrm>
          <a:off x="1273809" y="3528231"/>
          <a:ext cx="6594793" cy="820738"/>
        </p:xfrm>
        <a:graphic>
          <a:graphicData uri="http://schemas.openxmlformats.org/drawingml/2006/table">
            <a:tbl>
              <a:tblPr/>
              <a:tblGrid>
                <a:gridCol w="208280"/>
                <a:gridCol w="6386513"/>
              </a:tblGrid>
              <a:tr h="8207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it-IT" alt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3175" algn="l"/>
                          <a:tab pos="917575" algn="l"/>
                          <a:tab pos="1831975" algn="l"/>
                          <a:tab pos="2746375" algn="l"/>
                          <a:tab pos="3660775" algn="l"/>
                          <a:tab pos="4575175" algn="l"/>
                          <a:tab pos="5489575" algn="l"/>
                          <a:tab pos="6403975" algn="l"/>
                          <a:tab pos="7318375" algn="l"/>
                          <a:tab pos="8232775" algn="l"/>
                          <a:tab pos="9147175" algn="l"/>
                          <a:tab pos="10061575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3175" algn="l"/>
                          <a:tab pos="917575" algn="l"/>
                          <a:tab pos="1831975" algn="l"/>
                          <a:tab pos="2746375" algn="l"/>
                          <a:tab pos="3660775" algn="l"/>
                          <a:tab pos="4575175" algn="l"/>
                          <a:tab pos="5489575" algn="l"/>
                          <a:tab pos="6403975" algn="l"/>
                          <a:tab pos="7318375" algn="l"/>
                          <a:tab pos="8232775" algn="l"/>
                          <a:tab pos="9147175" algn="l"/>
                          <a:tab pos="10061575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3175" algn="l"/>
                          <a:tab pos="917575" algn="l"/>
                          <a:tab pos="1831975" algn="l"/>
                          <a:tab pos="2746375" algn="l"/>
                          <a:tab pos="3660775" algn="l"/>
                          <a:tab pos="4575175" algn="l"/>
                          <a:tab pos="5489575" algn="l"/>
                          <a:tab pos="6403975" algn="l"/>
                          <a:tab pos="7318375" algn="l"/>
                          <a:tab pos="8232775" algn="l"/>
                          <a:tab pos="9147175" algn="l"/>
                          <a:tab pos="10061575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3175" algn="l"/>
                          <a:tab pos="917575" algn="l"/>
                          <a:tab pos="1831975" algn="l"/>
                          <a:tab pos="2746375" algn="l"/>
                          <a:tab pos="3660775" algn="l"/>
                          <a:tab pos="4575175" algn="l"/>
                          <a:tab pos="5489575" algn="l"/>
                          <a:tab pos="6403975" algn="l"/>
                          <a:tab pos="7318375" algn="l"/>
                          <a:tab pos="8232775" algn="l"/>
                          <a:tab pos="9147175" algn="l"/>
                          <a:tab pos="1006157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3175" algn="l"/>
                          <a:tab pos="917575" algn="l"/>
                          <a:tab pos="1831975" algn="l"/>
                          <a:tab pos="2746375" algn="l"/>
                          <a:tab pos="3660775" algn="l"/>
                          <a:tab pos="4575175" algn="l"/>
                          <a:tab pos="5489575" algn="l"/>
                          <a:tab pos="6403975" algn="l"/>
                          <a:tab pos="7318375" algn="l"/>
                          <a:tab pos="8232775" algn="l"/>
                          <a:tab pos="9147175" algn="l"/>
                          <a:tab pos="1006157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3175" algn="l"/>
                          <a:tab pos="917575" algn="l"/>
                          <a:tab pos="1831975" algn="l"/>
                          <a:tab pos="2746375" algn="l"/>
                          <a:tab pos="3660775" algn="l"/>
                          <a:tab pos="4575175" algn="l"/>
                          <a:tab pos="5489575" algn="l"/>
                          <a:tab pos="6403975" algn="l"/>
                          <a:tab pos="7318375" algn="l"/>
                          <a:tab pos="8232775" algn="l"/>
                          <a:tab pos="9147175" algn="l"/>
                          <a:tab pos="1006157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3175" algn="l"/>
                          <a:tab pos="917575" algn="l"/>
                          <a:tab pos="1831975" algn="l"/>
                          <a:tab pos="2746375" algn="l"/>
                          <a:tab pos="3660775" algn="l"/>
                          <a:tab pos="4575175" algn="l"/>
                          <a:tab pos="5489575" algn="l"/>
                          <a:tab pos="6403975" algn="l"/>
                          <a:tab pos="7318375" algn="l"/>
                          <a:tab pos="8232775" algn="l"/>
                          <a:tab pos="9147175" algn="l"/>
                          <a:tab pos="1006157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3175" algn="l"/>
                          <a:tab pos="917575" algn="l"/>
                          <a:tab pos="1831975" algn="l"/>
                          <a:tab pos="2746375" algn="l"/>
                          <a:tab pos="3660775" algn="l"/>
                          <a:tab pos="4575175" algn="l"/>
                          <a:tab pos="5489575" algn="l"/>
                          <a:tab pos="6403975" algn="l"/>
                          <a:tab pos="7318375" algn="l"/>
                          <a:tab pos="8232775" algn="l"/>
                          <a:tab pos="9147175" algn="l"/>
                          <a:tab pos="1006157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3175" algn="l"/>
                          <a:tab pos="917575" algn="l"/>
                          <a:tab pos="1831975" algn="l"/>
                          <a:tab pos="2746375" algn="l"/>
                          <a:tab pos="3660775" algn="l"/>
                          <a:tab pos="4575175" algn="l"/>
                          <a:tab pos="5489575" algn="l"/>
                          <a:tab pos="6403975" algn="l"/>
                          <a:tab pos="7318375" algn="l"/>
                          <a:tab pos="8232775" algn="l"/>
                          <a:tab pos="9147175" algn="l"/>
                          <a:tab pos="1006157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3175" algn="l"/>
                          <a:tab pos="917575" algn="l"/>
                          <a:tab pos="1831975" algn="l"/>
                          <a:tab pos="2746375" algn="l"/>
                          <a:tab pos="3660775" algn="l"/>
                          <a:tab pos="4575175" algn="l"/>
                          <a:tab pos="5489575" algn="l"/>
                          <a:tab pos="6403975" algn="l"/>
                          <a:tab pos="7318375" algn="l"/>
                          <a:tab pos="8232775" algn="l"/>
                          <a:tab pos="9147175" algn="l"/>
                          <a:tab pos="10061575" algn="l"/>
                        </a:tabLst>
                      </a:pPr>
                      <a:r>
                        <a:rPr kumimoji="0" lang="it-IT" alt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Lucida Sans Unicode" charset="0"/>
                          <a:cs typeface="Lucida Sans Unicode" charset="0"/>
                        </a:rPr>
                        <a:t>E’ una ontologia relazionale che è la vita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3175" algn="l"/>
                          <a:tab pos="917575" algn="l"/>
                          <a:tab pos="1831975" algn="l"/>
                          <a:tab pos="2746375" algn="l"/>
                          <a:tab pos="3660775" algn="l"/>
                          <a:tab pos="4575175" algn="l"/>
                          <a:tab pos="5489575" algn="l"/>
                          <a:tab pos="6403975" algn="l"/>
                          <a:tab pos="7318375" algn="l"/>
                          <a:tab pos="8232775" algn="l"/>
                          <a:tab pos="9147175" algn="l"/>
                          <a:tab pos="10061575" algn="l"/>
                        </a:tabLst>
                      </a:pPr>
                      <a:r>
                        <a:rPr kumimoji="0" lang="it-IT" alt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Lucida Sans Unicode" charset="0"/>
                          <a:cs typeface="Lucida Sans Unicode" charset="0"/>
                        </a:rPr>
                        <a:t>e dando vita c’è arricchimento per entrambi</a:t>
                      </a:r>
                      <a:r>
                        <a:rPr kumimoji="0" lang="it-IT" alt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Lucida Sans Unicode" charset="0"/>
                          <a:cs typeface="Lucida Sans Unicode" charset="0"/>
                        </a:rPr>
                        <a:t>.</a:t>
                      </a:r>
                    </a:p>
                  </a:txBody>
                  <a:tcPr marT="21168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358774" y="251026"/>
            <a:ext cx="8424863" cy="123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/>
            <a:r>
              <a:rPr lang="it-IT" altLang="it-IT" sz="2800" dirty="0" smtClean="0">
                <a:solidFill>
                  <a:srgbClr val="0070C0"/>
                </a:solidFill>
              </a:rPr>
              <a:t>Caring Moment come Rapporto Trans-Personale </a:t>
            </a:r>
          </a:p>
          <a:p>
            <a:pPr algn="ctr"/>
            <a:r>
              <a:rPr lang="it-IT" altLang="it-IT" sz="2800" dirty="0" smtClean="0">
                <a:solidFill>
                  <a:srgbClr val="0070C0"/>
                </a:solidFill>
              </a:rPr>
              <a:t>di </a:t>
            </a:r>
            <a:r>
              <a:rPr lang="it-IT" altLang="it-IT" sz="2800" dirty="0">
                <a:solidFill>
                  <a:srgbClr val="0070C0"/>
                </a:solidFill>
              </a:rPr>
              <a:t>cura-guarigione è … </a:t>
            </a:r>
          </a:p>
          <a:p>
            <a:pPr algn="ctr"/>
            <a:r>
              <a:rPr lang="it-IT" altLang="it-IT" dirty="0" err="1">
                <a:solidFill>
                  <a:srgbClr val="0070C0"/>
                </a:solidFill>
              </a:rPr>
              <a:t>Transpersonal</a:t>
            </a:r>
            <a:r>
              <a:rPr lang="it-IT" altLang="it-IT" dirty="0">
                <a:solidFill>
                  <a:srgbClr val="0070C0"/>
                </a:solidFill>
              </a:rPr>
              <a:t> Caring-</a:t>
            </a:r>
            <a:r>
              <a:rPr lang="it-IT" altLang="it-IT" dirty="0" err="1">
                <a:solidFill>
                  <a:srgbClr val="0070C0"/>
                </a:solidFill>
              </a:rPr>
              <a:t>Healing</a:t>
            </a:r>
            <a:r>
              <a:rPr lang="it-IT" altLang="it-IT" dirty="0">
                <a:solidFill>
                  <a:srgbClr val="0070C0"/>
                </a:solidFill>
              </a:rPr>
              <a:t> </a:t>
            </a:r>
            <a:r>
              <a:rPr lang="it-IT" altLang="it-IT" dirty="0" err="1">
                <a:solidFill>
                  <a:srgbClr val="0070C0"/>
                </a:solidFill>
              </a:rPr>
              <a:t>Relationship</a:t>
            </a:r>
            <a:r>
              <a:rPr lang="it-IT" altLang="it-IT" dirty="0">
                <a:solidFill>
                  <a:srgbClr val="0070C0"/>
                </a:solidFill>
              </a:rPr>
              <a:t> </a:t>
            </a:r>
            <a:r>
              <a:rPr lang="it-IT" altLang="it-IT" dirty="0" err="1">
                <a:solidFill>
                  <a:srgbClr val="0070C0"/>
                </a:solidFill>
              </a:rPr>
              <a:t>is</a:t>
            </a:r>
            <a:r>
              <a:rPr lang="it-IT" altLang="it-IT" dirty="0">
                <a:solidFill>
                  <a:srgbClr val="0070C0"/>
                </a:solidFill>
              </a:rPr>
              <a:t> …</a:t>
            </a: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1211865" y="1484313"/>
            <a:ext cx="7307106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r>
              <a:rPr lang="it-IT" altLang="it-IT" sz="2400" dirty="0" smtClean="0">
                <a:solidFill>
                  <a:schemeClr val="accent6">
                    <a:lumMod val="75000"/>
                  </a:schemeClr>
                </a:solidFill>
              </a:rPr>
              <a:t>Fare </a:t>
            </a:r>
            <a:r>
              <a:rPr lang="it-IT" altLang="it-IT" sz="2400" dirty="0" err="1" smtClean="0">
                <a:solidFill>
                  <a:schemeClr val="accent6">
                    <a:lumMod val="75000"/>
                  </a:schemeClr>
                </a:solidFill>
              </a:rPr>
              <a:t>esperinza</a:t>
            </a:r>
            <a:r>
              <a:rPr lang="it-IT" altLang="it-IT" sz="2400" dirty="0" smtClean="0">
                <a:solidFill>
                  <a:schemeClr val="accent6">
                    <a:lumMod val="75000"/>
                  </a:schemeClr>
                </a:solidFill>
              </a:rPr>
              <a:t> nell’essere tenuto </a:t>
            </a:r>
            <a:r>
              <a:rPr lang="it-IT" altLang="it-IT" sz="2400" dirty="0">
                <a:solidFill>
                  <a:schemeClr val="accent6">
                    <a:lumMod val="75000"/>
                  </a:schemeClr>
                </a:solidFill>
              </a:rPr>
              <a:t>in considerazione;</a:t>
            </a: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4571205" y="2309278"/>
            <a:ext cx="2562218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r>
              <a:rPr lang="it-IT" altLang="it-IT" sz="2400" dirty="0">
                <a:solidFill>
                  <a:schemeClr val="accent6">
                    <a:lumMod val="75000"/>
                  </a:schemeClr>
                </a:solidFill>
              </a:rPr>
              <a:t>Un onore poterlo </a:t>
            </a:r>
            <a:endParaRPr lang="it-IT" altLang="it-IT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it-IT" altLang="it-IT" sz="2400" dirty="0" smtClean="0">
                <a:solidFill>
                  <a:schemeClr val="accent6">
                    <a:lumMod val="75000"/>
                  </a:schemeClr>
                </a:solidFill>
              </a:rPr>
              <a:t>sperimentare</a:t>
            </a:r>
            <a:r>
              <a:rPr lang="it-IT" altLang="it-IT" sz="2400" dirty="0">
                <a:solidFill>
                  <a:schemeClr val="accent6">
                    <a:lumMod val="75000"/>
                  </a:schemeClr>
                </a:solidFill>
              </a:rPr>
              <a:t>; </a:t>
            </a: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222370" y="2147888"/>
            <a:ext cx="2940526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/>
            <a:r>
              <a:rPr lang="it-IT" altLang="it-IT" sz="2400" dirty="0" smtClean="0">
                <a:solidFill>
                  <a:schemeClr val="accent6">
                    <a:lumMod val="75000"/>
                  </a:schemeClr>
                </a:solidFill>
              </a:rPr>
              <a:t>Considerazione per </a:t>
            </a:r>
            <a:endParaRPr lang="it-IT" altLang="it-IT" sz="24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it-IT" altLang="it-IT" sz="2400" dirty="0">
                <a:solidFill>
                  <a:schemeClr val="accent6">
                    <a:lumMod val="75000"/>
                  </a:schemeClr>
                </a:solidFill>
              </a:rPr>
              <a:t>uno spazio “sacro”,</a:t>
            </a: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3959220" y="5717230"/>
            <a:ext cx="4856114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r>
              <a:rPr lang="it-IT" altLang="it-IT" sz="2400" dirty="0">
                <a:solidFill>
                  <a:schemeClr val="accent6">
                    <a:lumMod val="75000"/>
                  </a:schemeClr>
                </a:solidFill>
              </a:rPr>
              <a:t>NON </a:t>
            </a:r>
            <a:r>
              <a:rPr lang="it-IT" altLang="it-IT" sz="2400" dirty="0" smtClean="0">
                <a:solidFill>
                  <a:schemeClr val="accent6">
                    <a:lumMod val="75000"/>
                  </a:schemeClr>
                </a:solidFill>
              </a:rPr>
              <a:t>è riducibile ad </a:t>
            </a:r>
            <a:r>
              <a:rPr lang="it-IT" altLang="it-IT" sz="2400" dirty="0">
                <a:solidFill>
                  <a:schemeClr val="accent6">
                    <a:lumMod val="75000"/>
                  </a:schemeClr>
                </a:solidFill>
              </a:rPr>
              <a:t>una tecnica o </a:t>
            </a:r>
          </a:p>
          <a:p>
            <a:r>
              <a:rPr lang="it-IT" altLang="it-IT" sz="2400" dirty="0">
                <a:solidFill>
                  <a:schemeClr val="accent6">
                    <a:lumMod val="75000"/>
                  </a:schemeClr>
                </a:solidFill>
              </a:rPr>
              <a:t>uno fa qualcosa per gli altri </a:t>
            </a: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177789" y="4649225"/>
            <a:ext cx="594201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r>
              <a:rPr lang="it-IT" altLang="it-IT" sz="2400" dirty="0">
                <a:solidFill>
                  <a:schemeClr val="accent6">
                    <a:lumMod val="75000"/>
                  </a:schemeClr>
                </a:solidFill>
              </a:rPr>
              <a:t>E’ un processo fondamentale (e fondante) </a:t>
            </a:r>
          </a:p>
          <a:p>
            <a:r>
              <a:rPr lang="it-IT" altLang="it-IT" sz="2400" dirty="0">
                <a:solidFill>
                  <a:schemeClr val="accent6">
                    <a:lumMod val="75000"/>
                  </a:schemeClr>
                </a:solidFill>
              </a:rPr>
              <a:t>morale e spirituale legato alla filosofia,</a:t>
            </a:r>
          </a:p>
        </p:txBody>
      </p:sp>
    </p:spTree>
    <p:extLst>
      <p:ext uri="{BB962C8B-B14F-4D97-AF65-F5344CB8AC3E}">
        <p14:creationId xmlns:p14="http://schemas.microsoft.com/office/powerpoint/2010/main" val="2110831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 rot="341331">
            <a:off x="2415576" y="4284402"/>
            <a:ext cx="6389264" cy="2224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450"/>
              </a:spcBef>
            </a:pPr>
            <a:r>
              <a:rPr lang="en-US" altLang="it-IT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Nursing involves </a:t>
            </a:r>
            <a:endParaRPr lang="en-US" altLang="it-IT" dirty="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90000"/>
              </a:lnSpc>
              <a:spcBef>
                <a:spcPts val="450"/>
              </a:spcBef>
            </a:pPr>
            <a:r>
              <a:rPr lang="en-US" altLang="it-IT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n-US" altLang="it-IT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sense of presence higher than human, </a:t>
            </a:r>
            <a:endParaRPr lang="en-US" altLang="it-IT" dirty="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90000"/>
              </a:lnSpc>
              <a:spcBef>
                <a:spcPts val="450"/>
              </a:spcBef>
            </a:pPr>
            <a:r>
              <a:rPr lang="en-US" altLang="it-IT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n-US" altLang="it-IT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divine intelligence </a:t>
            </a:r>
            <a:endParaRPr lang="en-US" altLang="it-IT" dirty="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90000"/>
              </a:lnSpc>
              <a:spcBef>
                <a:spcPts val="450"/>
              </a:spcBef>
            </a:pPr>
            <a:r>
              <a:rPr lang="en-US" altLang="it-IT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that </a:t>
            </a:r>
            <a:r>
              <a:rPr lang="en-US" altLang="it-IT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creates, sustains, and organizes the universe </a:t>
            </a:r>
            <a:endParaRPr lang="en-US" altLang="it-IT" dirty="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90000"/>
              </a:lnSpc>
              <a:spcBef>
                <a:spcPts val="450"/>
              </a:spcBef>
            </a:pPr>
            <a:r>
              <a:rPr lang="en-US" altLang="it-IT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</a:t>
            </a:r>
            <a:r>
              <a:rPr lang="en-US" altLang="it-IT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our awareness of an inner connection </a:t>
            </a:r>
            <a:endParaRPr lang="en-US" altLang="it-IT" dirty="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90000"/>
              </a:lnSpc>
              <a:spcBef>
                <a:spcPts val="450"/>
              </a:spcBef>
            </a:pPr>
            <a:r>
              <a:rPr lang="en-US" altLang="it-IT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with </a:t>
            </a:r>
            <a:r>
              <a:rPr lang="en-US" altLang="it-IT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higher reality</a:t>
            </a:r>
            <a:r>
              <a:rPr lang="en-US" altLang="it-IT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it-IT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90000"/>
              </a:lnSpc>
              <a:spcBef>
                <a:spcPts val="450"/>
              </a:spcBef>
            </a:pPr>
            <a:r>
              <a:rPr lang="en-US" altLang="it-IT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Florence Nightingale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 rot="21140634">
            <a:off x="445848" y="432732"/>
            <a:ext cx="8446454" cy="341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/>
            <a:r>
              <a:rPr lang="it-IT" alt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L’Infermieristica comporta </a:t>
            </a:r>
            <a:endParaRPr lang="it-IT" altLang="it-IT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it-IT" altLang="it-I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 </a:t>
            </a:r>
            <a:r>
              <a:rPr lang="it-IT" alt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senso di presenza superiore a quella umana, una intelligenza divina </a:t>
            </a:r>
            <a:endParaRPr lang="it-IT" altLang="it-IT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it-IT" altLang="it-I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 </a:t>
            </a:r>
            <a:r>
              <a:rPr lang="it-IT" alt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crea, sostiene e organizza l'universo </a:t>
            </a:r>
          </a:p>
          <a:p>
            <a:pPr algn="ctr"/>
            <a:r>
              <a:rPr lang="it-IT" altLang="it-I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 </a:t>
            </a:r>
            <a:r>
              <a:rPr lang="it-IT" alt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 nostra consapevolezza interiore </a:t>
            </a:r>
            <a:endParaRPr lang="it-IT" altLang="it-IT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it-IT" altLang="it-I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 </a:t>
            </a:r>
            <a:r>
              <a:rPr lang="it-IT" alt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 collegamento </a:t>
            </a:r>
            <a:endParaRPr lang="it-IT" altLang="it-IT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it-IT" altLang="it-I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 </a:t>
            </a:r>
            <a:r>
              <a:rPr lang="it-IT" alt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questa realtà superiore. </a:t>
            </a:r>
          </a:p>
          <a:p>
            <a:pPr algn="ctr"/>
            <a:r>
              <a:rPr lang="it-IT" altLang="it-IT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Florence </a:t>
            </a:r>
            <a:r>
              <a:rPr lang="it-IT" altLang="it-IT" sz="2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Nightingale</a:t>
            </a:r>
            <a:r>
              <a:rPr lang="it-IT" altLang="it-IT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... </a:t>
            </a:r>
          </a:p>
        </p:txBody>
      </p:sp>
    </p:spTree>
    <p:extLst>
      <p:ext uri="{BB962C8B-B14F-4D97-AF65-F5344CB8AC3E}">
        <p14:creationId xmlns:p14="http://schemas.microsoft.com/office/powerpoint/2010/main" val="18114808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ttangolo 1"/>
          <p:cNvSpPr>
            <a:spLocks noChangeArrowheads="1"/>
          </p:cNvSpPr>
          <p:nvPr/>
        </p:nvSpPr>
        <p:spPr bwMode="auto">
          <a:xfrm>
            <a:off x="1968500" y="1916832"/>
            <a:ext cx="5207000" cy="3024336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</a:pPr>
            <a:endParaRPr lang="it-IT" altLang="it-IT" sz="2800" b="1" dirty="0" smtClean="0">
              <a:solidFill>
                <a:schemeClr val="bg1"/>
              </a:solidFill>
              <a:latin typeface="Garamond" pitchFamily="18" charset="0"/>
            </a:endParaRPr>
          </a:p>
          <a:p>
            <a:pPr algn="ctr" eaLnBrk="0" hangingPunct="0">
              <a:spcBef>
                <a:spcPct val="0"/>
              </a:spcBef>
              <a:spcAft>
                <a:spcPct val="0"/>
              </a:spcAft>
            </a:pPr>
            <a:endParaRPr lang="it-IT" altLang="it-IT" sz="2800" b="1" dirty="0">
              <a:solidFill>
                <a:schemeClr val="bg1"/>
              </a:solidFill>
              <a:latin typeface="Garamond" pitchFamily="18" charset="0"/>
            </a:endParaRPr>
          </a:p>
          <a:p>
            <a:pPr algn="ctr" eaLnBrk="0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800" b="1" dirty="0" smtClean="0">
                <a:solidFill>
                  <a:schemeClr val="bg1"/>
                </a:solidFill>
                <a:latin typeface="Garamond" pitchFamily="18" charset="0"/>
              </a:rPr>
              <a:t>VISIONE </a:t>
            </a:r>
            <a:r>
              <a:rPr lang="it-IT" altLang="it-IT" sz="2800" b="1" dirty="0">
                <a:solidFill>
                  <a:schemeClr val="bg1"/>
                </a:solidFill>
                <a:latin typeface="Garamond" pitchFamily="18" charset="0"/>
              </a:rPr>
              <a:t>dell’UOMO</a:t>
            </a:r>
          </a:p>
          <a:p>
            <a:pPr algn="ctr" eaLnBrk="0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800" b="1" dirty="0">
                <a:solidFill>
                  <a:schemeClr val="bg1"/>
                </a:solidFill>
                <a:latin typeface="Garamond" pitchFamily="18" charset="0"/>
              </a:rPr>
              <a:t>Salute e Medicina</a:t>
            </a:r>
          </a:p>
        </p:txBody>
      </p:sp>
    </p:spTree>
    <p:extLst>
      <p:ext uri="{BB962C8B-B14F-4D97-AF65-F5344CB8AC3E}">
        <p14:creationId xmlns:p14="http://schemas.microsoft.com/office/powerpoint/2010/main" val="25914477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62000" y="304800"/>
            <a:ext cx="7772400" cy="15097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Dauphin" pitchFamily="18" charset="0"/>
              </a:rPr>
              <a:t>Era I</a:t>
            </a:r>
            <a:b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Dauphin" pitchFamily="18" charset="0"/>
              </a:rPr>
            </a:b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Dauphin" pitchFamily="18" charset="0"/>
              </a:rPr>
              <a:t>Medicina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Dauphi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Dauphin" pitchFamily="18" charset="0"/>
              </a:rPr>
              <a:t>Materialistica-Dossey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Dauphin" pitchFamily="18" charset="0"/>
              </a:rPr>
              <a:t> 1990</a:t>
            </a:r>
            <a:b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Dauphin" pitchFamily="18" charset="0"/>
              </a:rPr>
            </a:b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Dauphin" pitchFamily="18" charset="0"/>
              </a:rPr>
              <a:t>Negli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Dauphi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Dauphin" pitchFamily="18" charset="0"/>
              </a:rPr>
              <a:t>ultimi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Dauphin" pitchFamily="18" charset="0"/>
              </a:rPr>
              <a:t> 100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Dauphin" pitchFamily="18" charset="0"/>
              </a:rPr>
              <a:t>anni</a:t>
            </a:r>
            <a:endParaRPr lang="en-GB" sz="3200" b="1" dirty="0" smtClean="0">
              <a:solidFill>
                <a:schemeClr val="accent6">
                  <a:lumMod val="75000"/>
                </a:schemeClr>
              </a:solidFill>
              <a:latin typeface="Dauphin" pitchFamily="18" charset="0"/>
            </a:endParaRPr>
          </a:p>
        </p:txBody>
      </p:sp>
      <p:sp>
        <p:nvSpPr>
          <p:cNvPr id="5939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72916" y="3290019"/>
            <a:ext cx="7772400" cy="1905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Dauphin" pitchFamily="18" charset="0"/>
              </a:rPr>
              <a:t>Coro </a:t>
            </a:r>
            <a:r>
              <a:rPr lang="en-US" sz="2800" b="1" dirty="0" err="1" smtClean="0">
                <a:solidFill>
                  <a:srgbClr val="0070C0"/>
                </a:solidFill>
                <a:latin typeface="Dauphin" pitchFamily="18" charset="0"/>
              </a:rPr>
              <a:t>materiale</a:t>
            </a:r>
            <a:r>
              <a:rPr lang="en-US" sz="2800" b="1" dirty="0" smtClean="0">
                <a:solidFill>
                  <a:srgbClr val="0070C0"/>
                </a:solidFill>
                <a:latin typeface="Dauphin" pitchFamily="18" charset="0"/>
              </a:rPr>
              <a:t> – </a:t>
            </a:r>
            <a:r>
              <a:rPr lang="en-US" sz="2800" b="1" dirty="0" err="1" smtClean="0">
                <a:solidFill>
                  <a:srgbClr val="0070C0"/>
                </a:solidFill>
                <a:latin typeface="Dauphin" pitchFamily="18" charset="0"/>
              </a:rPr>
              <a:t>Complessa</a:t>
            </a:r>
            <a:r>
              <a:rPr lang="en-US" sz="2800" b="1" dirty="0" smtClean="0">
                <a:solidFill>
                  <a:srgbClr val="0070C0"/>
                </a:solidFill>
                <a:latin typeface="Dauphi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Dauphin" pitchFamily="18" charset="0"/>
              </a:rPr>
              <a:t>medicina</a:t>
            </a:r>
            <a:endParaRPr lang="en-US" sz="2800" b="1" dirty="0" smtClean="0">
              <a:solidFill>
                <a:srgbClr val="0070C0"/>
              </a:solidFill>
              <a:latin typeface="Dauphin" pitchFamily="18" charset="0"/>
            </a:endParaRPr>
          </a:p>
          <a:p>
            <a:pPr eaLnBrk="1" hangingPunct="1">
              <a:defRPr/>
            </a:pPr>
            <a:r>
              <a:rPr lang="en-US" sz="2800" b="1" dirty="0" err="1" smtClean="0">
                <a:solidFill>
                  <a:srgbClr val="0070C0"/>
                </a:solidFill>
                <a:latin typeface="Dauphin" pitchFamily="18" charset="0"/>
              </a:rPr>
              <a:t>Leggi</a:t>
            </a:r>
            <a:r>
              <a:rPr lang="en-US" sz="2800" b="1" dirty="0" smtClean="0">
                <a:solidFill>
                  <a:srgbClr val="0070C0"/>
                </a:solidFill>
                <a:latin typeface="Dauphi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Dauphin" pitchFamily="18" charset="0"/>
              </a:rPr>
              <a:t>deterministiche</a:t>
            </a:r>
            <a:r>
              <a:rPr lang="en-US" sz="2800" b="1" dirty="0" smtClean="0">
                <a:solidFill>
                  <a:srgbClr val="0070C0"/>
                </a:solidFill>
                <a:latin typeface="Dauphin" pitchFamily="18" charset="0"/>
              </a:rPr>
              <a:t> – </a:t>
            </a:r>
            <a:r>
              <a:rPr lang="en-US" sz="2800" b="1" dirty="0" err="1" smtClean="0">
                <a:solidFill>
                  <a:srgbClr val="0070C0"/>
                </a:solidFill>
                <a:latin typeface="Dauphin" pitchFamily="18" charset="0"/>
              </a:rPr>
              <a:t>Esterne</a:t>
            </a:r>
            <a:r>
              <a:rPr lang="en-US" sz="2800" b="1" dirty="0" smtClean="0">
                <a:solidFill>
                  <a:srgbClr val="0070C0"/>
                </a:solidFill>
                <a:latin typeface="Dauphin" pitchFamily="18" charset="0"/>
              </a:rPr>
              <a:t> </a:t>
            </a:r>
          </a:p>
          <a:p>
            <a:pPr eaLnBrk="1" hangingPunct="1">
              <a:defRPr/>
            </a:pPr>
            <a:r>
              <a:rPr lang="en-US" sz="2800" b="1" dirty="0" err="1" smtClean="0">
                <a:solidFill>
                  <a:srgbClr val="0070C0"/>
                </a:solidFill>
                <a:latin typeface="Dauphin" pitchFamily="18" charset="0"/>
              </a:rPr>
              <a:t>Terapia</a:t>
            </a:r>
            <a:r>
              <a:rPr lang="en-US" sz="2800" b="1" dirty="0" smtClean="0">
                <a:solidFill>
                  <a:srgbClr val="0070C0"/>
                </a:solidFill>
                <a:latin typeface="Dauphin" pitchFamily="18" charset="0"/>
              </a:rPr>
              <a:t> – </a:t>
            </a:r>
            <a:r>
              <a:rPr lang="en-US" sz="2800" b="1" dirty="0" err="1" smtClean="0">
                <a:solidFill>
                  <a:srgbClr val="0070C0"/>
                </a:solidFill>
                <a:latin typeface="Dauphin" pitchFamily="18" charset="0"/>
              </a:rPr>
              <a:t>Fisica</a:t>
            </a:r>
            <a:r>
              <a:rPr lang="en-US" sz="2800" b="1" dirty="0" smtClean="0">
                <a:solidFill>
                  <a:srgbClr val="0070C0"/>
                </a:solidFill>
                <a:latin typeface="Dauphin" pitchFamily="18" charset="0"/>
              </a:rPr>
              <a:t>: </a:t>
            </a:r>
            <a:r>
              <a:rPr lang="en-US" sz="2800" b="1" dirty="0" err="1" smtClean="0">
                <a:solidFill>
                  <a:srgbClr val="0070C0"/>
                </a:solidFill>
                <a:latin typeface="Dauphin" pitchFamily="18" charset="0"/>
              </a:rPr>
              <a:t>Farmaci</a:t>
            </a:r>
            <a:r>
              <a:rPr lang="en-US" sz="2800" b="1" dirty="0" smtClean="0">
                <a:solidFill>
                  <a:srgbClr val="0070C0"/>
                </a:solidFill>
                <a:latin typeface="Dauphin" pitchFamily="18" charset="0"/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  <a:latin typeface="Dauphin" pitchFamily="18" charset="0"/>
              </a:rPr>
              <a:t>Chirurgia</a:t>
            </a:r>
            <a:r>
              <a:rPr lang="en-US" sz="2800" b="1" dirty="0" smtClean="0">
                <a:solidFill>
                  <a:srgbClr val="0070C0"/>
                </a:solidFill>
                <a:latin typeface="Dauphin" pitchFamily="18" charset="0"/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  <a:latin typeface="Dauphin" pitchFamily="18" charset="0"/>
              </a:rPr>
              <a:t>ecc</a:t>
            </a:r>
            <a:r>
              <a:rPr lang="en-US" sz="2800" b="1" dirty="0" smtClean="0">
                <a:solidFill>
                  <a:srgbClr val="0070C0"/>
                </a:solidFill>
                <a:latin typeface="Dauphin" pitchFamily="18" charset="0"/>
              </a:rPr>
              <a:t>.</a:t>
            </a:r>
            <a:endParaRPr lang="en-GB" sz="2800" b="1" dirty="0" smtClean="0">
              <a:solidFill>
                <a:srgbClr val="0070C0"/>
              </a:solidFill>
              <a:latin typeface="Dauphi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BDEBD-2193-40CF-AD68-35A9D5203411}" type="slidenum">
              <a:rPr lang="en-US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2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 hidden="1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de-DE" dirty="0" smtClean="0">
              <a:ea typeface="+mj-ea"/>
              <a:cs typeface="+mj-cs"/>
            </a:endParaRPr>
          </a:p>
        </p:txBody>
      </p:sp>
      <p:pic>
        <p:nvPicPr>
          <p:cNvPr id="87045" name="Picture 3" descr="3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960" cy="569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69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62000" y="228600"/>
            <a:ext cx="7772400" cy="19843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Dauphin" pitchFamily="18" charset="0"/>
              </a:rPr>
              <a:t>Era II: </a:t>
            </a:r>
            <a:b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Dauphin" pitchFamily="18" charset="0"/>
              </a:rPr>
            </a:b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Dauphin" pitchFamily="18" charset="0"/>
              </a:rPr>
              <a:t>Medicina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Dauphi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Dauphin" pitchFamily="18" charset="0"/>
              </a:rPr>
              <a:t>della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Dauphi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Dauphin" pitchFamily="18" charset="0"/>
              </a:rPr>
              <a:t>mente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Dauphin" pitchFamily="18" charset="0"/>
              </a:rPr>
              <a:t> e del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Dauphin" pitchFamily="18" charset="0"/>
              </a:rPr>
              <a:t>corpo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Dauphin" pitchFamily="18" charset="0"/>
              </a:rPr>
              <a:t> (Medicine-Mind-Body Medicine) </a:t>
            </a:r>
            <a:b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Dauphin" pitchFamily="18" charset="0"/>
              </a:rPr>
            </a:b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Dauphin" pitchFamily="18" charset="0"/>
              </a:rPr>
              <a:t>Gli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Dauphi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Dauphin" pitchFamily="18" charset="0"/>
              </a:rPr>
              <a:t>ultimi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Dauphin" pitchFamily="18" charset="0"/>
              </a:rPr>
              <a:t> due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Dauphin" pitchFamily="18" charset="0"/>
              </a:rPr>
              <a:t>decenni</a:t>
            </a:r>
            <a:endParaRPr lang="en-GB" sz="3200" b="1" dirty="0" smtClean="0">
              <a:solidFill>
                <a:schemeClr val="accent6">
                  <a:lumMod val="75000"/>
                </a:schemeClr>
              </a:solidFill>
              <a:latin typeface="Dauphin" pitchFamily="18" charset="0"/>
            </a:endParaRPr>
          </a:p>
        </p:txBody>
      </p:sp>
      <p:sp>
        <p:nvSpPr>
          <p:cNvPr id="6041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27000" y="2949396"/>
            <a:ext cx="8890000" cy="28273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err="1" smtClean="0">
                <a:solidFill>
                  <a:srgbClr val="0070C0"/>
                </a:solidFill>
                <a:latin typeface="Dauphin" pitchFamily="18" charset="0"/>
              </a:rPr>
              <a:t>Ruolo</a:t>
            </a:r>
            <a:r>
              <a:rPr lang="en-US" sz="2800" b="1" dirty="0" smtClean="0">
                <a:solidFill>
                  <a:srgbClr val="0070C0"/>
                </a:solidFill>
                <a:latin typeface="Dauphin" pitchFamily="18" charset="0"/>
              </a:rPr>
              <a:t> di </a:t>
            </a:r>
            <a:r>
              <a:rPr lang="en-US" sz="2800" b="1" dirty="0" err="1" smtClean="0">
                <a:solidFill>
                  <a:srgbClr val="0070C0"/>
                </a:solidFill>
                <a:latin typeface="Dauphin" pitchFamily="18" charset="0"/>
              </a:rPr>
              <a:t>coscienza</a:t>
            </a:r>
            <a:r>
              <a:rPr lang="en-US" sz="2800" b="1" dirty="0" smtClean="0">
                <a:solidFill>
                  <a:srgbClr val="0070C0"/>
                </a:solidFill>
                <a:latin typeface="Dauphin" pitchFamily="18" charset="0"/>
              </a:rPr>
              <a:t> – </a:t>
            </a:r>
            <a:r>
              <a:rPr lang="en-US" sz="2800" b="1" dirty="0" err="1" smtClean="0">
                <a:solidFill>
                  <a:srgbClr val="0070C0"/>
                </a:solidFill>
                <a:latin typeface="Dauphin" pitchFamily="18" charset="0"/>
              </a:rPr>
              <a:t>emozioni</a:t>
            </a:r>
            <a:r>
              <a:rPr lang="en-US" sz="2800" b="1" dirty="0" smtClean="0">
                <a:solidFill>
                  <a:srgbClr val="0070C0"/>
                </a:solidFill>
                <a:latin typeface="Dauphin" pitchFamily="18" charset="0"/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  <a:latin typeface="Dauphin" pitchFamily="18" charset="0"/>
              </a:rPr>
              <a:t>percezione</a:t>
            </a:r>
            <a:r>
              <a:rPr lang="en-US" sz="2800" b="1" dirty="0" smtClean="0">
                <a:solidFill>
                  <a:srgbClr val="0070C0"/>
                </a:solidFill>
                <a:latin typeface="Dauphin" pitchFamily="18" charset="0"/>
              </a:rPr>
              <a:t> del </a:t>
            </a:r>
            <a:r>
              <a:rPr lang="en-US" sz="2800" b="1" dirty="0" err="1" smtClean="0">
                <a:solidFill>
                  <a:srgbClr val="0070C0"/>
                </a:solidFill>
                <a:latin typeface="Dauphin" pitchFamily="18" charset="0"/>
              </a:rPr>
              <a:t>significato</a:t>
            </a:r>
            <a:r>
              <a:rPr lang="en-US" sz="2800" b="1" dirty="0" smtClean="0">
                <a:solidFill>
                  <a:srgbClr val="0070C0"/>
                </a:solidFill>
                <a:latin typeface="Dauphin" pitchFamily="18" charset="0"/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  <a:latin typeface="Dauphin" pitchFamily="18" charset="0"/>
              </a:rPr>
              <a:t>attitudini</a:t>
            </a:r>
            <a:r>
              <a:rPr lang="en-US" sz="2800" b="1" dirty="0" smtClean="0">
                <a:solidFill>
                  <a:srgbClr val="0070C0"/>
                </a:solidFill>
                <a:latin typeface="Dauphin" pitchFamily="18" charset="0"/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  <a:latin typeface="Dauphin" pitchFamily="18" charset="0"/>
              </a:rPr>
              <a:t>perceazioni</a:t>
            </a:r>
            <a:r>
              <a:rPr lang="en-US" sz="2800" b="1" dirty="0" smtClean="0">
                <a:solidFill>
                  <a:srgbClr val="0070C0"/>
                </a:solidFill>
                <a:latin typeface="Dauphin" pitchFamily="18" charset="0"/>
              </a:rPr>
              <a:t> – </a:t>
            </a:r>
            <a:r>
              <a:rPr lang="en-US" sz="2800" b="1" dirty="0" err="1" smtClean="0">
                <a:solidFill>
                  <a:srgbClr val="0070C0"/>
                </a:solidFill>
                <a:latin typeface="Dauphin" pitchFamily="18" charset="0"/>
              </a:rPr>
              <a:t>filosofia</a:t>
            </a:r>
            <a:r>
              <a:rPr lang="en-US" sz="2800" b="1" dirty="0" smtClean="0">
                <a:solidFill>
                  <a:srgbClr val="0070C0"/>
                </a:solidFill>
                <a:latin typeface="Dauphin" pitchFamily="18" charset="0"/>
              </a:rPr>
              <a:t> in </a:t>
            </a:r>
            <a:r>
              <a:rPr lang="en-US" sz="2800" b="1" dirty="0" err="1" smtClean="0">
                <a:solidFill>
                  <a:srgbClr val="0070C0"/>
                </a:solidFill>
                <a:latin typeface="Dauphin" pitchFamily="18" charset="0"/>
              </a:rPr>
              <a:t>cambiamento</a:t>
            </a:r>
            <a:r>
              <a:rPr lang="en-US" sz="2800" b="1" dirty="0" smtClean="0">
                <a:solidFill>
                  <a:srgbClr val="0070C0"/>
                </a:solidFill>
                <a:latin typeface="Dauphin" pitchFamily="18" charset="0"/>
              </a:rPr>
              <a:t> (</a:t>
            </a:r>
            <a:r>
              <a:rPr lang="en-US" sz="2800" b="1" dirty="0" err="1" smtClean="0">
                <a:solidFill>
                  <a:srgbClr val="0070C0"/>
                </a:solidFill>
                <a:latin typeface="Dauphin" pitchFamily="18" charset="0"/>
              </a:rPr>
              <a:t>divenire</a:t>
            </a:r>
            <a:r>
              <a:rPr lang="en-US" sz="2800" b="1" dirty="0" smtClean="0">
                <a:solidFill>
                  <a:srgbClr val="0070C0"/>
                </a:solidFill>
                <a:latin typeface="Dauphin" pitchFamily="18" charset="0"/>
              </a:rPr>
              <a:t>? “In Changing Physiology”)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err="1" smtClean="0">
                <a:solidFill>
                  <a:srgbClr val="0070C0"/>
                </a:solidFill>
                <a:latin typeface="Dauphin" pitchFamily="18" charset="0"/>
              </a:rPr>
              <a:t>Psiconeuroimmunologia</a:t>
            </a:r>
            <a:r>
              <a:rPr lang="en-US" sz="2800" b="1" dirty="0" smtClean="0">
                <a:solidFill>
                  <a:srgbClr val="0070C0"/>
                </a:solidFill>
                <a:latin typeface="Dauphin" pitchFamily="18" charset="0"/>
              </a:rPr>
              <a:t> – </a:t>
            </a:r>
            <a:r>
              <a:rPr lang="en-US" sz="2800" b="1" dirty="0" err="1" smtClean="0">
                <a:solidFill>
                  <a:srgbClr val="0070C0"/>
                </a:solidFill>
                <a:latin typeface="Dauphin" pitchFamily="18" charset="0"/>
              </a:rPr>
              <a:t>Correlazione</a:t>
            </a:r>
            <a:r>
              <a:rPr lang="en-US" sz="2800" b="1" dirty="0" smtClean="0">
                <a:solidFill>
                  <a:srgbClr val="0070C0"/>
                </a:solidFill>
                <a:latin typeface="Dauphin" pitchFamily="18" charset="0"/>
              </a:rPr>
              <a:t> di </a:t>
            </a:r>
            <a:r>
              <a:rPr lang="en-US" sz="2800" b="1" dirty="0" err="1" smtClean="0">
                <a:solidFill>
                  <a:srgbClr val="0070C0"/>
                </a:solidFill>
                <a:latin typeface="Dauphin" pitchFamily="18" charset="0"/>
              </a:rPr>
              <a:t>autonomica</a:t>
            </a:r>
            <a:r>
              <a:rPr lang="en-US" sz="2800" b="1" dirty="0" smtClean="0">
                <a:solidFill>
                  <a:srgbClr val="0070C0"/>
                </a:solidFill>
                <a:latin typeface="Dauphin" pitchFamily="18" charset="0"/>
              </a:rPr>
              <a:t> (Autonomic), </a:t>
            </a:r>
            <a:r>
              <a:rPr lang="en-US" sz="2800" b="1" dirty="0" err="1" smtClean="0">
                <a:solidFill>
                  <a:srgbClr val="0070C0"/>
                </a:solidFill>
                <a:latin typeface="Dauphin" pitchFamily="18" charset="0"/>
              </a:rPr>
              <a:t>Neurologica</a:t>
            </a:r>
            <a:r>
              <a:rPr lang="en-US" sz="2800" b="1" dirty="0" smtClean="0">
                <a:solidFill>
                  <a:srgbClr val="0070C0"/>
                </a:solidFill>
                <a:latin typeface="Dauphin" pitchFamily="18" charset="0"/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  <a:latin typeface="Dauphin" pitchFamily="18" charset="0"/>
              </a:rPr>
              <a:t>Endocrina</a:t>
            </a:r>
            <a:r>
              <a:rPr lang="en-US" sz="2800" b="1" dirty="0" smtClean="0">
                <a:solidFill>
                  <a:srgbClr val="0070C0"/>
                </a:solidFill>
                <a:latin typeface="Dauphin" pitchFamily="18" charset="0"/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  <a:latin typeface="Dauphin" pitchFamily="18" charset="0"/>
              </a:rPr>
              <a:t>Sistema</a:t>
            </a:r>
            <a:r>
              <a:rPr lang="en-US" sz="2800" b="1" dirty="0" smtClean="0">
                <a:solidFill>
                  <a:srgbClr val="0070C0"/>
                </a:solidFill>
                <a:latin typeface="Dauphin" pitchFamily="18" charset="0"/>
              </a:rPr>
              <a:t> immune (Immune Systems).</a:t>
            </a:r>
            <a:endParaRPr lang="en-GB" sz="2800" b="1" dirty="0" smtClean="0">
              <a:solidFill>
                <a:srgbClr val="0070C0"/>
              </a:solidFill>
              <a:latin typeface="Dauphi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F1406-8624-4F97-A336-40965D756FF6}" type="slidenum">
              <a:rPr lang="en-US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2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26"/>
          <p:cNvSpPr>
            <a:spLocks noGrp="1" noRot="1" noChangeArrowheads="1"/>
          </p:cNvSpPr>
          <p:nvPr>
            <p:ph type="title"/>
          </p:nvPr>
        </p:nvSpPr>
        <p:spPr>
          <a:xfrm>
            <a:off x="250825" y="228600"/>
            <a:ext cx="8612188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Dauphin" pitchFamily="18" charset="0"/>
              </a:rPr>
              <a:t>Era III</a:t>
            </a:r>
            <a:b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Dauphin" pitchFamily="18" charset="0"/>
              </a:rPr>
            </a:b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Dauphin" pitchFamily="18" charset="0"/>
              </a:rPr>
              <a:t>Consapevolezza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Dauphi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Dauphin" pitchFamily="18" charset="0"/>
              </a:rPr>
              <a:t>trascendente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Dauphin" pitchFamily="18" charset="0"/>
              </a:rPr>
              <a:t> non locale</a:t>
            </a:r>
            <a:endParaRPr lang="en-GB" sz="3200" b="1" dirty="0" smtClean="0">
              <a:solidFill>
                <a:schemeClr val="accent6">
                  <a:lumMod val="75000"/>
                </a:schemeClr>
              </a:solidFill>
              <a:latin typeface="Dauphin" pitchFamily="18" charset="0"/>
            </a:endParaRPr>
          </a:p>
        </p:txBody>
      </p:sp>
      <p:sp>
        <p:nvSpPr>
          <p:cNvPr id="61443" name="Rectangle 1027"/>
          <p:cNvSpPr>
            <a:spLocks noGrp="1" noRot="1" noChangeArrowheads="1"/>
          </p:cNvSpPr>
          <p:nvPr>
            <p:ph idx="1"/>
          </p:nvPr>
        </p:nvSpPr>
        <p:spPr>
          <a:xfrm>
            <a:off x="152400" y="2005582"/>
            <a:ext cx="8991600" cy="42830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600" b="1" dirty="0" err="1" smtClean="0">
                <a:solidFill>
                  <a:srgbClr val="0070C0"/>
                </a:solidFill>
                <a:latin typeface="Dauphin" pitchFamily="18" charset="0"/>
              </a:rPr>
              <a:t>Connessione</a:t>
            </a:r>
            <a:r>
              <a:rPr lang="en-US" sz="2600" b="1" dirty="0" smtClean="0">
                <a:solidFill>
                  <a:srgbClr val="0070C0"/>
                </a:solidFill>
                <a:latin typeface="Dauphin" pitchFamily="18" charset="0"/>
              </a:rPr>
              <a:t> con le </a:t>
            </a:r>
            <a:r>
              <a:rPr lang="en-US" sz="2600" b="1" dirty="0" err="1" smtClean="0">
                <a:solidFill>
                  <a:srgbClr val="0070C0"/>
                </a:solidFill>
                <a:latin typeface="Dauphin" pitchFamily="18" charset="0"/>
              </a:rPr>
              <a:t>risorse</a:t>
            </a:r>
            <a:r>
              <a:rPr lang="en-US" sz="2600" b="1" dirty="0" smtClean="0">
                <a:solidFill>
                  <a:srgbClr val="0070C0"/>
                </a:solidFill>
                <a:latin typeface="Dauphi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Dauphin" pitchFamily="18" charset="0"/>
              </a:rPr>
              <a:t>dell’universo</a:t>
            </a:r>
            <a:endParaRPr lang="en-US" sz="2600" b="1" dirty="0" smtClean="0">
              <a:solidFill>
                <a:srgbClr val="0070C0"/>
              </a:solidFill>
              <a:latin typeface="Dauphi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b="1" dirty="0" err="1" smtClean="0">
                <a:solidFill>
                  <a:srgbClr val="0070C0"/>
                </a:solidFill>
                <a:latin typeface="Dauphin" pitchFamily="18" charset="0"/>
              </a:rPr>
              <a:t>Nozioni</a:t>
            </a:r>
            <a:r>
              <a:rPr lang="en-US" sz="2600" b="1" dirty="0" smtClean="0">
                <a:solidFill>
                  <a:srgbClr val="0070C0"/>
                </a:solidFill>
                <a:latin typeface="Dauphi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Dauphin" pitchFamily="18" charset="0"/>
              </a:rPr>
              <a:t>olografiche</a:t>
            </a:r>
            <a:r>
              <a:rPr lang="en-US" sz="2600" b="1" dirty="0" smtClean="0">
                <a:solidFill>
                  <a:srgbClr val="0070C0"/>
                </a:solidFill>
                <a:latin typeface="Dauphin" pitchFamily="18" charset="0"/>
              </a:rPr>
              <a:t>(Holographic)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b="1" dirty="0" err="1" smtClean="0">
                <a:solidFill>
                  <a:srgbClr val="0070C0"/>
                </a:solidFill>
                <a:latin typeface="Dauphin" pitchFamily="18" charset="0"/>
              </a:rPr>
              <a:t>Coscienza</a:t>
            </a:r>
            <a:r>
              <a:rPr lang="en-US" sz="2600" b="1" dirty="0" smtClean="0">
                <a:solidFill>
                  <a:srgbClr val="0070C0"/>
                </a:solidFill>
                <a:latin typeface="Dauphi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Dauphin" pitchFamily="18" charset="0"/>
              </a:rPr>
              <a:t>che</a:t>
            </a:r>
            <a:r>
              <a:rPr lang="en-US" sz="2600" b="1" dirty="0" smtClean="0">
                <a:solidFill>
                  <a:srgbClr val="0070C0"/>
                </a:solidFill>
                <a:latin typeface="Dauphi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Dauphin" pitchFamily="18" charset="0"/>
              </a:rPr>
              <a:t>trascende</a:t>
            </a:r>
            <a:r>
              <a:rPr lang="en-US" sz="2600" b="1" dirty="0" smtClean="0">
                <a:solidFill>
                  <a:srgbClr val="0070C0"/>
                </a:solidFill>
                <a:latin typeface="Dauphin" pitchFamily="18" charset="0"/>
              </a:rPr>
              <a:t> lo </a:t>
            </a:r>
            <a:r>
              <a:rPr lang="en-US" sz="2600" b="1" dirty="0" err="1" smtClean="0">
                <a:solidFill>
                  <a:srgbClr val="0070C0"/>
                </a:solidFill>
                <a:latin typeface="Dauphin" pitchFamily="18" charset="0"/>
              </a:rPr>
              <a:t>spazio</a:t>
            </a:r>
            <a:r>
              <a:rPr lang="en-US" sz="2600" b="1" dirty="0" smtClean="0">
                <a:solidFill>
                  <a:srgbClr val="0070C0"/>
                </a:solidFill>
                <a:latin typeface="Dauphin" pitchFamily="18" charset="0"/>
              </a:rPr>
              <a:t>, </a:t>
            </a:r>
            <a:r>
              <a:rPr lang="en-US" sz="2600" b="1" dirty="0" err="1" smtClean="0">
                <a:solidFill>
                  <a:srgbClr val="0070C0"/>
                </a:solidFill>
                <a:latin typeface="Dauphin" pitchFamily="18" charset="0"/>
              </a:rPr>
              <a:t>il</a:t>
            </a:r>
            <a:r>
              <a:rPr lang="en-US" sz="2600" b="1" dirty="0" smtClean="0">
                <a:solidFill>
                  <a:srgbClr val="0070C0"/>
                </a:solidFill>
                <a:latin typeface="Dauphin" pitchFamily="18" charset="0"/>
              </a:rPr>
              <a:t> tempo e la </a:t>
            </a:r>
            <a:r>
              <a:rPr lang="en-US" sz="2600" b="1" dirty="0" err="1" smtClean="0">
                <a:solidFill>
                  <a:srgbClr val="0070C0"/>
                </a:solidFill>
                <a:latin typeface="Dauphin" pitchFamily="18" charset="0"/>
              </a:rPr>
              <a:t>fisicità</a:t>
            </a:r>
            <a:endParaRPr lang="en-US" sz="2600" b="1" dirty="0" smtClean="0">
              <a:solidFill>
                <a:srgbClr val="0070C0"/>
              </a:solidFill>
              <a:latin typeface="Dauphi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b="1" dirty="0" err="1" smtClean="0">
                <a:solidFill>
                  <a:srgbClr val="0070C0"/>
                </a:solidFill>
                <a:latin typeface="Dauphin" pitchFamily="18" charset="0"/>
              </a:rPr>
              <a:t>Consapevolezza</a:t>
            </a:r>
            <a:r>
              <a:rPr lang="en-US" sz="2600" b="1" dirty="0" smtClean="0">
                <a:solidFill>
                  <a:srgbClr val="0070C0"/>
                </a:solidFill>
                <a:latin typeface="Dauphi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Dauphin" pitchFamily="18" charset="0"/>
              </a:rPr>
              <a:t>globale</a:t>
            </a:r>
            <a:r>
              <a:rPr lang="en-US" sz="2600" b="1" dirty="0" smtClean="0">
                <a:solidFill>
                  <a:srgbClr val="0070C0"/>
                </a:solidFill>
                <a:latin typeface="Dauphi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b="1" dirty="0" err="1" smtClean="0">
                <a:solidFill>
                  <a:srgbClr val="0070C0"/>
                </a:solidFill>
                <a:latin typeface="Dauphin" pitchFamily="18" charset="0"/>
              </a:rPr>
              <a:t>Consapevolezza</a:t>
            </a:r>
            <a:r>
              <a:rPr lang="en-US" sz="2600" b="1" dirty="0" smtClean="0">
                <a:solidFill>
                  <a:srgbClr val="0070C0"/>
                </a:solidFill>
                <a:latin typeface="Dauphin" pitchFamily="18" charset="0"/>
              </a:rPr>
              <a:t> – </a:t>
            </a:r>
            <a:r>
              <a:rPr lang="en-US" sz="2600" b="1" dirty="0" err="1" smtClean="0">
                <a:solidFill>
                  <a:srgbClr val="0070C0"/>
                </a:solidFill>
                <a:latin typeface="Dauphin" pitchFamily="18" charset="0"/>
              </a:rPr>
              <a:t>Onnipresente</a:t>
            </a:r>
            <a:r>
              <a:rPr lang="en-US" sz="2600" b="1" dirty="0" smtClean="0">
                <a:solidFill>
                  <a:srgbClr val="0070C0"/>
                </a:solidFill>
                <a:latin typeface="Dauphin" pitchFamily="18" charset="0"/>
              </a:rPr>
              <a:t>, </a:t>
            </a:r>
            <a:r>
              <a:rPr lang="en-US" sz="2600" b="1" dirty="0" err="1" smtClean="0">
                <a:solidFill>
                  <a:srgbClr val="0070C0"/>
                </a:solidFill>
                <a:latin typeface="Dauphin" pitchFamily="18" charset="0"/>
              </a:rPr>
              <a:t>Infinita</a:t>
            </a:r>
            <a:r>
              <a:rPr lang="en-US" sz="2600" b="1" dirty="0" smtClean="0">
                <a:solidFill>
                  <a:srgbClr val="0070C0"/>
                </a:solidFill>
                <a:latin typeface="Dauphin" pitchFamily="18" charset="0"/>
              </a:rPr>
              <a:t>, </a:t>
            </a:r>
            <a:r>
              <a:rPr lang="en-US" sz="2600" b="1" dirty="0" err="1" smtClean="0">
                <a:solidFill>
                  <a:srgbClr val="0070C0"/>
                </a:solidFill>
                <a:latin typeface="Dauphin" pitchFamily="18" charset="0"/>
              </a:rPr>
              <a:t>Immortale</a:t>
            </a:r>
            <a:r>
              <a:rPr lang="en-US" sz="2600" b="1" dirty="0" smtClean="0">
                <a:solidFill>
                  <a:srgbClr val="0070C0"/>
                </a:solidFill>
                <a:latin typeface="Dauphin" pitchFamily="18" charset="0"/>
              </a:rPr>
              <a:t> e, in </a:t>
            </a:r>
            <a:r>
              <a:rPr lang="en-US" sz="2600" b="1" dirty="0" err="1" smtClean="0">
                <a:solidFill>
                  <a:srgbClr val="0070C0"/>
                </a:solidFill>
                <a:latin typeface="Dauphin" pitchFamily="18" charset="0"/>
              </a:rPr>
              <a:t>unltima</a:t>
            </a:r>
            <a:r>
              <a:rPr lang="en-US" sz="2600" b="1" dirty="0" smtClean="0">
                <a:solidFill>
                  <a:srgbClr val="0070C0"/>
                </a:solidFill>
                <a:latin typeface="Dauphi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Dauphin" pitchFamily="18" charset="0"/>
              </a:rPr>
              <a:t>analisi</a:t>
            </a:r>
            <a:r>
              <a:rPr lang="en-US" sz="2600" b="1" dirty="0" smtClean="0">
                <a:solidFill>
                  <a:srgbClr val="0070C0"/>
                </a:solidFill>
                <a:latin typeface="Dauphin" pitchFamily="18" charset="0"/>
              </a:rPr>
              <a:t>, </a:t>
            </a:r>
            <a:r>
              <a:rPr lang="en-US" sz="2600" b="1" dirty="0" err="1" smtClean="0">
                <a:solidFill>
                  <a:srgbClr val="0070C0"/>
                </a:solidFill>
                <a:latin typeface="Dauphin" pitchFamily="18" charset="0"/>
              </a:rPr>
              <a:t>globale</a:t>
            </a:r>
            <a:r>
              <a:rPr lang="en-US" sz="2600" b="1" dirty="0" smtClean="0">
                <a:solidFill>
                  <a:srgbClr val="0070C0"/>
                </a:solidFill>
                <a:latin typeface="Dauphin" pitchFamily="18" charset="0"/>
              </a:rPr>
              <a:t> (Ultimately One); </a:t>
            </a:r>
            <a:r>
              <a:rPr lang="en-US" sz="2600" b="1" dirty="0" err="1" smtClean="0">
                <a:solidFill>
                  <a:srgbClr val="0070C0"/>
                </a:solidFill>
                <a:latin typeface="Dauphin" pitchFamily="18" charset="0"/>
              </a:rPr>
              <a:t>Essere</a:t>
            </a:r>
            <a:r>
              <a:rPr lang="en-US" sz="2600" b="1" dirty="0" smtClean="0">
                <a:solidFill>
                  <a:srgbClr val="0070C0"/>
                </a:solidFill>
                <a:latin typeface="Dauphi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Dauphin" pitchFamily="18" charset="0"/>
              </a:rPr>
              <a:t>Unitario</a:t>
            </a:r>
            <a:r>
              <a:rPr lang="en-US" sz="2600" b="1" dirty="0" smtClean="0">
                <a:solidFill>
                  <a:srgbClr val="0070C0"/>
                </a:solidFill>
                <a:latin typeface="Dauphin" pitchFamily="18" charset="0"/>
              </a:rPr>
              <a:t>; Campo </a:t>
            </a:r>
            <a:r>
              <a:rPr lang="en-US" sz="2600" b="1" dirty="0" err="1" smtClean="0">
                <a:solidFill>
                  <a:srgbClr val="0070C0"/>
                </a:solidFill>
                <a:latin typeface="Dauphin" pitchFamily="18" charset="0"/>
              </a:rPr>
              <a:t>unitario</a:t>
            </a:r>
            <a:endParaRPr lang="en-US" sz="2600" b="1" dirty="0" smtClean="0">
              <a:solidFill>
                <a:srgbClr val="0070C0"/>
              </a:solidFill>
              <a:latin typeface="Dauphi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b="1" dirty="0" err="1" smtClean="0">
                <a:solidFill>
                  <a:srgbClr val="0070C0"/>
                </a:solidFill>
                <a:latin typeface="Dauphin" pitchFamily="18" charset="0"/>
              </a:rPr>
              <a:t>Profonda</a:t>
            </a:r>
            <a:r>
              <a:rPr lang="en-US" sz="2600" b="1" dirty="0" smtClean="0">
                <a:solidFill>
                  <a:srgbClr val="0070C0"/>
                </a:solidFill>
                <a:latin typeface="Dauphi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Dauphin" pitchFamily="18" charset="0"/>
              </a:rPr>
              <a:t>evoluzione</a:t>
            </a:r>
            <a:r>
              <a:rPr lang="en-US" sz="2600" b="1" dirty="0" smtClean="0">
                <a:solidFill>
                  <a:srgbClr val="0070C0"/>
                </a:solidFill>
                <a:latin typeface="Dauphi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Dauphin" pitchFamily="18" charset="0"/>
              </a:rPr>
              <a:t>umana</a:t>
            </a:r>
            <a:r>
              <a:rPr lang="en-US" sz="2600" b="1" dirty="0" smtClean="0">
                <a:solidFill>
                  <a:srgbClr val="0070C0"/>
                </a:solidFill>
                <a:latin typeface="Dauphi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Dauphin" pitchFamily="18" charset="0"/>
              </a:rPr>
              <a:t>centrata</a:t>
            </a:r>
            <a:r>
              <a:rPr lang="en-US" sz="2600" b="1" dirty="0" smtClean="0">
                <a:solidFill>
                  <a:srgbClr val="0070C0"/>
                </a:solidFill>
                <a:latin typeface="Dauphi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Dauphin" pitchFamily="18" charset="0"/>
              </a:rPr>
              <a:t>sul</a:t>
            </a:r>
            <a:r>
              <a:rPr lang="en-US" sz="2600" b="1" dirty="0" smtClean="0">
                <a:solidFill>
                  <a:srgbClr val="0070C0"/>
                </a:solidFill>
                <a:latin typeface="Dauphi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Dauphin" pitchFamily="18" charset="0"/>
              </a:rPr>
              <a:t>cuore</a:t>
            </a:r>
            <a:r>
              <a:rPr lang="en-US" sz="2600" b="1" dirty="0" smtClean="0">
                <a:solidFill>
                  <a:srgbClr val="0070C0"/>
                </a:solidFill>
                <a:latin typeface="Dauphin" pitchFamily="18" charset="0"/>
              </a:rPr>
              <a:t>/</a:t>
            </a:r>
            <a:r>
              <a:rPr lang="en-US" sz="2600" b="1" dirty="0" err="1" smtClean="0">
                <a:solidFill>
                  <a:srgbClr val="0070C0"/>
                </a:solidFill>
                <a:latin typeface="Dauphin" pitchFamily="18" charset="0"/>
              </a:rPr>
              <a:t>Sostenendo</a:t>
            </a:r>
            <a:r>
              <a:rPr lang="en-US" sz="2600" b="1" dirty="0" smtClean="0">
                <a:solidFill>
                  <a:srgbClr val="0070C0"/>
                </a:solidFill>
                <a:latin typeface="Dauphin" pitchFamily="18" charset="0"/>
              </a:rPr>
              <a:t> la nostra </a:t>
            </a:r>
            <a:r>
              <a:rPr lang="en-US" sz="2600" b="1" dirty="0" err="1" smtClean="0">
                <a:solidFill>
                  <a:srgbClr val="0070C0"/>
                </a:solidFill>
                <a:latin typeface="Dauphin" pitchFamily="18" charset="0"/>
              </a:rPr>
              <a:t>umanità</a:t>
            </a:r>
            <a:r>
              <a:rPr lang="en-US" sz="2600" b="1" dirty="0" smtClean="0">
                <a:solidFill>
                  <a:srgbClr val="0070C0"/>
                </a:solidFill>
                <a:latin typeface="Dauphin" pitchFamily="18" charset="0"/>
              </a:rPr>
              <a:t> (Evolving Heart-Centered Human –Deepening /Sustaining Our Humanity)</a:t>
            </a:r>
            <a:endParaRPr lang="en-GB" sz="2600" b="1" dirty="0" smtClean="0">
              <a:solidFill>
                <a:srgbClr val="0070C0"/>
              </a:solidFill>
              <a:latin typeface="Dauphi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41A897-2ADB-4B4A-B6F6-A807343C5BC9}" type="slidenum">
              <a:rPr lang="en-US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2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sa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798638"/>
            <a:ext cx="2967038" cy="380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Text Box 7"/>
          <p:cNvSpPr txBox="1">
            <a:spLocks noChangeArrowheads="1"/>
          </p:cNvSpPr>
          <p:nvPr/>
        </p:nvSpPr>
        <p:spPr bwMode="auto">
          <a:xfrm>
            <a:off x="4704556" y="5926138"/>
            <a:ext cx="4143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it-IT" sz="1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Hildegard of </a:t>
            </a:r>
            <a:r>
              <a:rPr lang="en-US" altLang="it-IT" sz="1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Bingen</a:t>
            </a:r>
            <a:r>
              <a:rPr lang="en-US" altLang="it-IT" sz="1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12</a:t>
            </a:r>
            <a:r>
              <a:rPr lang="en-US" altLang="it-IT" sz="1400" b="1" baseline="30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th</a:t>
            </a:r>
            <a:r>
              <a:rPr lang="en-US" altLang="it-IT" sz="1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century</a:t>
            </a:r>
          </a:p>
        </p:txBody>
      </p:sp>
      <p:sp>
        <p:nvSpPr>
          <p:cNvPr id="12305" name="Rectangle 17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Visione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Globale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Unitaria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b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“Il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corpo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risiede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nella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Consapevolezza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”</a:t>
            </a:r>
          </a:p>
        </p:txBody>
      </p:sp>
      <p:sp>
        <p:nvSpPr>
          <p:cNvPr id="12306" name="Rectangle 18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38588" y="1798638"/>
            <a:ext cx="4116388" cy="1612776"/>
          </a:xfrm>
        </p:spPr>
        <p:txBody>
          <a:bodyPr/>
          <a:lstStyle/>
          <a:p>
            <a:pPr eaLnBrk="1" hangingPunct="1">
              <a:lnSpc>
                <a:spcPct val="95000"/>
              </a:lnSpc>
              <a:defRPr/>
            </a:pPr>
            <a:r>
              <a:rPr lang="en-US" sz="2400" dirty="0" err="1" smtClean="0">
                <a:solidFill>
                  <a:srgbClr val="FF0000"/>
                </a:solidFill>
              </a:rPr>
              <a:t>Levinas</a:t>
            </a:r>
            <a:r>
              <a:rPr lang="en-US" sz="2400" dirty="0" smtClean="0">
                <a:solidFill>
                  <a:srgbClr val="FF0000"/>
                </a:solidFill>
              </a:rPr>
              <a:t>: 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- </a:t>
            </a:r>
            <a:r>
              <a:rPr lang="en-US" sz="2400" dirty="0" err="1" smtClean="0">
                <a:solidFill>
                  <a:srgbClr val="FF0000"/>
                </a:solidFill>
              </a:rPr>
              <a:t>Etica</a:t>
            </a:r>
            <a:r>
              <a:rPr lang="en-US" sz="2400" dirty="0" smtClean="0">
                <a:solidFill>
                  <a:srgbClr val="FF0000"/>
                </a:solidFill>
              </a:rPr>
              <a:t> di </a:t>
            </a:r>
            <a:r>
              <a:rPr lang="en-US" sz="2400" dirty="0" err="1" smtClean="0">
                <a:solidFill>
                  <a:srgbClr val="FF0000"/>
                </a:solidFill>
              </a:rPr>
              <a:t>appartenenza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- Campo </a:t>
            </a:r>
            <a:r>
              <a:rPr lang="en-US" sz="2400" dirty="0" err="1" smtClean="0">
                <a:solidFill>
                  <a:srgbClr val="FF0000"/>
                </a:solidFill>
              </a:rPr>
              <a:t>infinito</a:t>
            </a:r>
            <a:r>
              <a:rPr lang="en-US" sz="2400" dirty="0" smtClean="0">
                <a:solidFill>
                  <a:srgbClr val="FF0000"/>
                </a:solidFill>
              </a:rPr>
              <a:t> di Amore/   </a:t>
            </a:r>
            <a:r>
              <a:rPr lang="en-US" sz="2400" dirty="0" err="1" smtClean="0">
                <a:solidFill>
                  <a:srgbClr val="FF0000"/>
                </a:solidFill>
              </a:rPr>
              <a:t>Spirito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universale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Rectangle 18"/>
          <p:cNvSpPr txBox="1">
            <a:spLocks noRot="1" noChangeArrowheads="1"/>
          </p:cNvSpPr>
          <p:nvPr/>
        </p:nvSpPr>
        <p:spPr bwMode="auto">
          <a:xfrm>
            <a:off x="251520" y="3886200"/>
            <a:ext cx="4320480" cy="191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3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95000"/>
              </a:lnSpc>
              <a:defRPr/>
            </a:pPr>
            <a:r>
              <a:rPr lang="en-US" sz="2400" dirty="0" err="1" smtClean="0">
                <a:solidFill>
                  <a:srgbClr val="0070C0"/>
                </a:solidFill>
              </a:rPr>
              <a:t>Mounier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- </a:t>
            </a:r>
            <a:r>
              <a:rPr lang="en-US" sz="2400" dirty="0" err="1" smtClean="0">
                <a:solidFill>
                  <a:srgbClr val="0070C0"/>
                </a:solidFill>
              </a:rPr>
              <a:t>Ricoeur</a:t>
            </a:r>
            <a:r>
              <a:rPr lang="en-US" sz="2400" dirty="0" smtClean="0">
                <a:solidFill>
                  <a:srgbClr val="0070C0"/>
                </a:solidFill>
              </a:rPr>
              <a:t>: </a:t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en-US" sz="2400" dirty="0" smtClean="0">
                <a:solidFill>
                  <a:srgbClr val="0070C0"/>
                </a:solidFill>
              </a:rPr>
              <a:t>- </a:t>
            </a:r>
            <a:r>
              <a:rPr lang="en-US" sz="2400" dirty="0" err="1" smtClean="0">
                <a:solidFill>
                  <a:srgbClr val="0070C0"/>
                </a:solidFill>
              </a:rPr>
              <a:t>Etica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trascendente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fondata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sulla</a:t>
            </a:r>
            <a:r>
              <a:rPr lang="en-US" sz="2400" dirty="0" smtClean="0">
                <a:solidFill>
                  <a:srgbClr val="0070C0"/>
                </a:solidFill>
              </a:rPr>
              <a:t> Persona</a:t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en-US" sz="2400" dirty="0" smtClean="0">
                <a:solidFill>
                  <a:srgbClr val="0070C0"/>
                </a:solidFill>
              </a:rPr>
              <a:t>- </a:t>
            </a:r>
            <a:r>
              <a:rPr lang="en-US" sz="2400" dirty="0" err="1" smtClean="0">
                <a:solidFill>
                  <a:srgbClr val="0070C0"/>
                </a:solidFill>
              </a:rPr>
              <a:t>Comunità</a:t>
            </a:r>
            <a:r>
              <a:rPr lang="en-US" sz="2400" dirty="0" smtClean="0">
                <a:solidFill>
                  <a:srgbClr val="0070C0"/>
                </a:solidFill>
              </a:rPr>
              <a:t> come campo </a:t>
            </a:r>
            <a:r>
              <a:rPr lang="en-US" sz="2400" dirty="0" err="1" smtClean="0">
                <a:solidFill>
                  <a:srgbClr val="0070C0"/>
                </a:solidFill>
              </a:rPr>
              <a:t>infinito</a:t>
            </a:r>
            <a:r>
              <a:rPr lang="en-US" sz="2400" dirty="0" smtClean="0">
                <a:solidFill>
                  <a:srgbClr val="0070C0"/>
                </a:solidFill>
              </a:rPr>
              <a:t> di Amore </a:t>
            </a:r>
          </a:p>
        </p:txBody>
      </p:sp>
    </p:spTree>
    <p:extLst>
      <p:ext uri="{BB962C8B-B14F-4D97-AF65-F5344CB8AC3E}">
        <p14:creationId xmlns:p14="http://schemas.microsoft.com/office/powerpoint/2010/main" val="112433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3350">
            <a:off x="5882798" y="1018439"/>
            <a:ext cx="2848433" cy="127772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1241">
            <a:off x="4548249" y="3272449"/>
            <a:ext cx="4197072" cy="194356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7142">
            <a:off x="391283" y="511525"/>
            <a:ext cx="5280112" cy="260338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51519" y="4149080"/>
            <a:ext cx="356495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/>
              <a:t>2001: Odissea nello Spazio - Edizione speciale</a:t>
            </a:r>
            <a:r>
              <a:rPr lang="it-IT" sz="1400" dirty="0"/>
              <a:t/>
            </a:r>
            <a:br>
              <a:rPr lang="it-IT" sz="1400" dirty="0"/>
            </a:br>
            <a:r>
              <a:rPr lang="it-IT" sz="1400" i="1" dirty="0"/>
              <a:t>Warner Home Video, 2001</a:t>
            </a:r>
            <a:endParaRPr lang="it-IT" sz="1400" dirty="0"/>
          </a:p>
          <a:p>
            <a:r>
              <a:rPr lang="it-IT" sz="1400" b="1" dirty="0" smtClean="0"/>
              <a:t>Distribuzione</a:t>
            </a:r>
            <a:r>
              <a:rPr lang="it-IT" sz="1400" b="1" dirty="0"/>
              <a:t>:</a:t>
            </a:r>
            <a:r>
              <a:rPr lang="it-IT" sz="1400" dirty="0"/>
              <a:t> Warner Home Video, 2001</a:t>
            </a:r>
            <a:br>
              <a:rPr lang="it-IT" sz="1400" dirty="0"/>
            </a:br>
            <a:r>
              <a:rPr lang="it-IT" sz="1400" b="1" dirty="0"/>
              <a:t>Supporto:</a:t>
            </a:r>
            <a:r>
              <a:rPr lang="it-IT" sz="1400" dirty="0"/>
              <a:t> DVD 9</a:t>
            </a:r>
            <a:br>
              <a:rPr lang="it-IT" sz="1400" dirty="0"/>
            </a:br>
            <a:r>
              <a:rPr lang="it-IT" sz="1400" b="1" dirty="0"/>
              <a:t>Confezione:</a:t>
            </a:r>
            <a:r>
              <a:rPr lang="it-IT" sz="1400" dirty="0"/>
              <a:t> </a:t>
            </a:r>
            <a:r>
              <a:rPr lang="it-IT" sz="1400" dirty="0" err="1"/>
              <a:t>Snapper</a:t>
            </a:r>
            <a:r>
              <a:rPr lang="it-IT" sz="1400" dirty="0"/>
              <a:t> / </a:t>
            </a:r>
            <a:r>
              <a:rPr lang="it-IT" sz="1400" dirty="0" err="1"/>
              <a:t>Amaray</a:t>
            </a:r>
            <a:r>
              <a:rPr lang="it-IT" sz="1400" dirty="0"/>
              <a:t/>
            </a:r>
            <a:br>
              <a:rPr lang="it-IT" sz="1400" dirty="0"/>
            </a:br>
            <a:r>
              <a:rPr lang="it-IT" sz="1400" b="1" dirty="0"/>
              <a:t>Area:</a:t>
            </a:r>
            <a:r>
              <a:rPr lang="it-IT" sz="1400" dirty="0"/>
              <a:t> Zona 2 PAL</a:t>
            </a:r>
            <a:br>
              <a:rPr lang="it-IT" sz="1400" dirty="0"/>
            </a:br>
            <a:r>
              <a:rPr lang="it-IT" sz="1400" b="1" dirty="0"/>
              <a:t>Formato video:</a:t>
            </a:r>
            <a:r>
              <a:rPr lang="it-IT" sz="1400" dirty="0"/>
              <a:t> 2.21:1 anamorfico</a:t>
            </a:r>
            <a:br>
              <a:rPr lang="it-IT" sz="1400" dirty="0"/>
            </a:br>
            <a:r>
              <a:rPr lang="it-IT" sz="1400" b="1" dirty="0"/>
              <a:t>Audio:</a:t>
            </a:r>
            <a:r>
              <a:rPr lang="it-IT" sz="1400" dirty="0"/>
              <a:t> Italiano 5.1 e Inglese 5.1 (Dolby Digital)</a:t>
            </a:r>
            <a:br>
              <a:rPr lang="it-IT" sz="1400" dirty="0"/>
            </a:br>
            <a:r>
              <a:rPr lang="it-IT" sz="1400" b="1" dirty="0"/>
              <a:t>Sottotitoli:</a:t>
            </a:r>
            <a:r>
              <a:rPr lang="it-IT" sz="1400" dirty="0"/>
              <a:t> Ita, </a:t>
            </a:r>
            <a:r>
              <a:rPr lang="it-IT" sz="1400" dirty="0" err="1"/>
              <a:t>Ing</a:t>
            </a:r>
            <a:r>
              <a:rPr lang="it-IT" sz="1400" dirty="0"/>
              <a:t>, Fra, Spa, Ita </a:t>
            </a:r>
            <a:r>
              <a:rPr lang="it-IT" sz="1400" dirty="0" err="1"/>
              <a:t>n.u</a:t>
            </a:r>
            <a:r>
              <a:rPr lang="it-IT" sz="1400" dirty="0"/>
              <a:t>, </a:t>
            </a:r>
            <a:r>
              <a:rPr lang="it-IT" sz="1400" dirty="0" err="1"/>
              <a:t>Ted</a:t>
            </a:r>
            <a:r>
              <a:rPr lang="it-IT" sz="1400" dirty="0"/>
              <a:t> </a:t>
            </a:r>
            <a:r>
              <a:rPr lang="it-IT" sz="1400" dirty="0" err="1"/>
              <a:t>n.u</a:t>
            </a:r>
            <a:r>
              <a:rPr lang="it-IT" sz="1400" dirty="0"/>
              <a:t>.</a:t>
            </a:r>
            <a:br>
              <a:rPr lang="it-IT" sz="1400" dirty="0"/>
            </a:br>
            <a:r>
              <a:rPr lang="it-IT" sz="1400" b="1" dirty="0"/>
              <a:t>Contenuti speciali:</a:t>
            </a:r>
            <a:r>
              <a:rPr lang="it-IT" sz="1400" dirty="0"/>
              <a:t> Trailer cinematografico</a:t>
            </a:r>
            <a:r>
              <a:rPr lang="it-IT" sz="1400" dirty="0" smtClean="0"/>
              <a:t>.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2800670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 hidden="1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/>
          </a:p>
        </p:txBody>
      </p:sp>
      <p:pic>
        <p:nvPicPr>
          <p:cNvPr id="91139" name="Picture 3" descr="37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434" y="1556944"/>
            <a:ext cx="2622550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0" name="TextBox 5"/>
          <p:cNvSpPr txBox="1">
            <a:spLocks noChangeArrowheads="1"/>
          </p:cNvSpPr>
          <p:nvPr/>
        </p:nvSpPr>
        <p:spPr bwMode="auto">
          <a:xfrm>
            <a:off x="5579434" y="6327381"/>
            <a:ext cx="27543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it-IT" sz="1800" dirty="0">
                <a:latin typeface="Arial" pitchFamily="34" charset="0"/>
              </a:rPr>
              <a:t>Alex Grey ‘Sacred Mirror’</a:t>
            </a:r>
          </a:p>
        </p:txBody>
      </p:sp>
      <p:sp>
        <p:nvSpPr>
          <p:cNvPr id="91141" name="Text Box 7"/>
          <p:cNvSpPr txBox="1">
            <a:spLocks noChangeArrowheads="1"/>
          </p:cNvSpPr>
          <p:nvPr/>
        </p:nvSpPr>
        <p:spPr bwMode="auto">
          <a:xfrm>
            <a:off x="251520" y="2169709"/>
            <a:ext cx="4906524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it-IT" sz="2800" dirty="0" err="1">
                <a:latin typeface="Arial Narrow" pitchFamily="34" charset="0"/>
              </a:rPr>
              <a:t>Più</a:t>
            </a:r>
            <a:r>
              <a:rPr lang="en-US" altLang="it-IT" sz="2800" dirty="0">
                <a:latin typeface="Arial Narrow" pitchFamily="34" charset="0"/>
              </a:rPr>
              <a:t> </a:t>
            </a:r>
            <a:r>
              <a:rPr lang="en-US" altLang="it-IT" sz="2800" dirty="0" err="1">
                <a:latin typeface="Arial Narrow" pitchFamily="34" charset="0"/>
              </a:rPr>
              <a:t>ampia</a:t>
            </a:r>
            <a:r>
              <a:rPr lang="en-US" altLang="it-IT" sz="2800" dirty="0">
                <a:latin typeface="Arial Narrow" pitchFamily="34" charset="0"/>
              </a:rPr>
              <a:t> </a:t>
            </a:r>
            <a:r>
              <a:rPr lang="en-US" altLang="it-IT" sz="2800" dirty="0" err="1">
                <a:latin typeface="Arial Narrow" pitchFamily="34" charset="0"/>
              </a:rPr>
              <a:t>visione</a:t>
            </a:r>
            <a:r>
              <a:rPr lang="en-US" altLang="it-IT" sz="2800" dirty="0">
                <a:latin typeface="Arial Narrow" pitchFamily="34" charset="0"/>
              </a:rPr>
              <a:t> </a:t>
            </a:r>
            <a:r>
              <a:rPr lang="en-US" altLang="it-IT" sz="2800" dirty="0" err="1">
                <a:latin typeface="Arial Narrow" pitchFamily="34" charset="0"/>
              </a:rPr>
              <a:t>della</a:t>
            </a:r>
            <a:r>
              <a:rPr lang="en-US" altLang="it-IT" sz="2800" dirty="0">
                <a:latin typeface="Arial Narrow" pitchFamily="34" charset="0"/>
              </a:rPr>
              <a:t> persona</a:t>
            </a:r>
            <a:r>
              <a:rPr lang="en-US" altLang="it-IT" sz="2800" dirty="0" smtClean="0">
                <a:latin typeface="Arial Narrow" pitchFamily="34" charset="0"/>
              </a:rPr>
              <a:t>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it-IT" sz="2800" dirty="0">
              <a:latin typeface="Arial Narrow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it-IT" sz="2800" dirty="0" err="1" smtClean="0">
                <a:latin typeface="Arial Narrow" pitchFamily="34" charset="0"/>
              </a:rPr>
              <a:t>Luce</a:t>
            </a:r>
            <a:r>
              <a:rPr lang="en-US" altLang="it-IT" sz="2800" dirty="0">
                <a:latin typeface="Arial Narrow" pitchFamily="34" charset="0"/>
              </a:rPr>
              <a:t>, </a:t>
            </a:r>
            <a:r>
              <a:rPr lang="en-US" altLang="it-IT" sz="2800" dirty="0" err="1">
                <a:latin typeface="Arial Narrow" pitchFamily="34" charset="0"/>
              </a:rPr>
              <a:t>Energia</a:t>
            </a:r>
            <a:r>
              <a:rPr lang="en-US" altLang="it-IT" sz="2800" dirty="0">
                <a:latin typeface="Arial Narrow" pitchFamily="34" charset="0"/>
              </a:rPr>
              <a:t>, </a:t>
            </a:r>
            <a:r>
              <a:rPr lang="en-US" altLang="it-IT" sz="2800" dirty="0" err="1" smtClean="0">
                <a:latin typeface="Arial Narrow" pitchFamily="34" charset="0"/>
              </a:rPr>
              <a:t>Consapevolezza</a:t>
            </a:r>
            <a:r>
              <a:rPr lang="en-US" altLang="it-IT" sz="2800" dirty="0">
                <a:latin typeface="Arial Narrow" pitchFamily="34" charset="0"/>
              </a:rPr>
              <a:t/>
            </a:r>
            <a:br>
              <a:rPr lang="en-US" altLang="it-IT" sz="2800" dirty="0">
                <a:latin typeface="Arial Narrow" pitchFamily="34" charset="0"/>
              </a:rPr>
            </a:br>
            <a:r>
              <a:rPr lang="en-US" altLang="it-IT" sz="2800" dirty="0" err="1" smtClean="0">
                <a:latin typeface="Arial Narrow" pitchFamily="34" charset="0"/>
              </a:rPr>
              <a:t>Mente-Corpo-Spirito</a:t>
            </a:r>
            <a:endParaRPr lang="en-US" altLang="it-IT" sz="2800" dirty="0">
              <a:latin typeface="Arial Narrow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it-IT" sz="2800" dirty="0" err="1" smtClean="0">
                <a:latin typeface="Arial Narrow" pitchFamily="34" charset="0"/>
              </a:rPr>
              <a:t>Relazioni</a:t>
            </a:r>
            <a:r>
              <a:rPr lang="en-US" altLang="it-IT" sz="2800" dirty="0" smtClean="0">
                <a:latin typeface="Arial Narrow" pitchFamily="34" charset="0"/>
              </a:rPr>
              <a:t> </a:t>
            </a:r>
            <a:endParaRPr lang="en-US" altLang="it-IT" sz="2800" dirty="0">
              <a:latin typeface="Arial Narrow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it-IT" sz="2800" dirty="0">
                <a:latin typeface="Arial Narrow" pitchFamily="34" charset="0"/>
              </a:rPr>
              <a:t> </a:t>
            </a:r>
            <a:r>
              <a:rPr lang="en-US" altLang="it-IT" sz="2800" dirty="0" err="1">
                <a:latin typeface="Arial Narrow" pitchFamily="34" charset="0"/>
              </a:rPr>
              <a:t>Legame</a:t>
            </a:r>
            <a:r>
              <a:rPr lang="en-US" altLang="it-IT" sz="2800" dirty="0">
                <a:latin typeface="Arial Narrow" pitchFamily="34" charset="0"/>
              </a:rPr>
              <a:t> </a:t>
            </a:r>
            <a:r>
              <a:rPr lang="en-US" altLang="it-IT" sz="2800" dirty="0" err="1">
                <a:latin typeface="Arial Narrow" pitchFamily="34" charset="0"/>
              </a:rPr>
              <a:t>tra</a:t>
            </a:r>
            <a:r>
              <a:rPr lang="en-US" altLang="it-IT" sz="2800" dirty="0">
                <a:latin typeface="Arial Narrow" pitchFamily="34" charset="0"/>
              </a:rPr>
              <a:t> </a:t>
            </a:r>
            <a:r>
              <a:rPr lang="en-US" altLang="it-IT" sz="2800" dirty="0" err="1">
                <a:latin typeface="Arial Narrow" pitchFamily="34" charset="0"/>
              </a:rPr>
              <a:t>cuore</a:t>
            </a:r>
            <a:r>
              <a:rPr lang="en-US" altLang="it-IT" sz="2800" dirty="0">
                <a:latin typeface="Arial Narrow" pitchFamily="34" charset="0"/>
              </a:rPr>
              <a:t> e </a:t>
            </a:r>
            <a:r>
              <a:rPr lang="en-US" altLang="it-IT" sz="2800" dirty="0" err="1" smtClean="0">
                <a:latin typeface="Arial Narrow" pitchFamily="34" charset="0"/>
              </a:rPr>
              <a:t>mente</a:t>
            </a:r>
            <a:endParaRPr lang="en-US" altLang="it-IT" sz="2800" dirty="0">
              <a:latin typeface="Arial Narrow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it-IT" sz="2400" dirty="0">
                <a:latin typeface="Arial Narrow" pitchFamily="34" charset="0"/>
              </a:rPr>
              <a:t>(Connectedness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it-IT" sz="2400" dirty="0">
                <a:latin typeface="Arial Narrow" pitchFamily="34" charset="0"/>
              </a:rPr>
              <a:t> Heart-connectedness with Source) </a:t>
            </a:r>
          </a:p>
        </p:txBody>
      </p:sp>
      <p:sp>
        <p:nvSpPr>
          <p:cNvPr id="6" name="Rectangle 17"/>
          <p:cNvSpPr txBox="1">
            <a:spLocks noRot="1" noChangeArrowheads="1"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Visione Globale Unitaria: </a:t>
            </a:r>
            <a:br>
              <a:rPr lang="en-US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“Il corpo risiede nella Consapevolezza”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32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ttangolo 1"/>
          <p:cNvSpPr>
            <a:spLocks noChangeArrowheads="1"/>
          </p:cNvSpPr>
          <p:nvPr/>
        </p:nvSpPr>
        <p:spPr bwMode="auto">
          <a:xfrm>
            <a:off x="1968500" y="1916832"/>
            <a:ext cx="5207000" cy="3024336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</a:pPr>
            <a:endParaRPr lang="it-IT" altLang="it-IT" sz="2800" b="1" dirty="0" smtClean="0">
              <a:solidFill>
                <a:schemeClr val="bg1"/>
              </a:solidFill>
              <a:latin typeface="Garamond" pitchFamily="18" charset="0"/>
            </a:endParaRPr>
          </a:p>
          <a:p>
            <a:pPr algn="ctr" eaLnBrk="0" hangingPunct="0">
              <a:spcBef>
                <a:spcPct val="0"/>
              </a:spcBef>
              <a:spcAft>
                <a:spcPct val="0"/>
              </a:spcAft>
            </a:pPr>
            <a:endParaRPr lang="it-IT" altLang="it-IT" sz="2800" b="1" dirty="0" smtClean="0">
              <a:solidFill>
                <a:schemeClr val="bg1"/>
              </a:solidFill>
              <a:latin typeface="Garamond" pitchFamily="18" charset="0"/>
            </a:endParaRPr>
          </a:p>
          <a:p>
            <a:pPr algn="ctr" eaLnBrk="0" hangingPunct="0">
              <a:spcBef>
                <a:spcPct val="0"/>
              </a:spcBef>
              <a:spcAft>
                <a:spcPct val="0"/>
              </a:spcAft>
            </a:pPr>
            <a:endParaRPr lang="it-IT" altLang="it-IT" sz="2800" b="1" dirty="0">
              <a:solidFill>
                <a:schemeClr val="bg1"/>
              </a:solidFill>
              <a:latin typeface="Garamond" pitchFamily="18" charset="0"/>
            </a:endParaRPr>
          </a:p>
          <a:p>
            <a:pPr algn="ctr" eaLnBrk="0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800" b="1" dirty="0" smtClean="0">
                <a:solidFill>
                  <a:schemeClr val="bg1"/>
                </a:solidFill>
                <a:latin typeface="Garamond" pitchFamily="18" charset="0"/>
              </a:rPr>
              <a:t>EVIDENZE</a:t>
            </a:r>
            <a:endParaRPr lang="it-IT" altLang="it-IT" sz="2800" b="1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7890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92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853540"/>
              </p:ext>
            </p:extLst>
          </p:nvPr>
        </p:nvGraphicFramePr>
        <p:xfrm>
          <a:off x="395288" y="188913"/>
          <a:ext cx="8497887" cy="5832476"/>
        </p:xfrm>
        <a:graphic>
          <a:graphicData uri="http://schemas.openxmlformats.org/drawingml/2006/table">
            <a:tbl>
              <a:tblPr/>
              <a:tblGrid>
                <a:gridCol w="4225925"/>
                <a:gridCol w="4271962"/>
              </a:tblGrid>
              <a:tr h="550863">
                <a:tc gridSpan="2"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it-IT" alt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ahoma" pitchFamily="34" charset="0"/>
                          <a:ea typeface="Lucida Sans Unicode" charset="0"/>
                          <a:cs typeface="Lucida Sans Unicode" charset="0"/>
                        </a:rPr>
                        <a:t>Il Caring </a:t>
                      </a:r>
                      <a:r>
                        <a:rPr kumimoji="0" lang="it-IT" alt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ahoma" pitchFamily="34" charset="0"/>
                          <a:ea typeface="Lucida Sans Unicode" charset="0"/>
                          <a:cs typeface="Lucida Sans Unicode" charset="0"/>
                        </a:rPr>
                        <a:t>e i pazienti</a:t>
                      </a:r>
                    </a:p>
                  </a:txBody>
                  <a:tcPr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it-IT" altLang="it-IT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ahoma" pitchFamily="34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180498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it-IT" alt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Lucida Sans Unicode" charset="0"/>
                          <a:cs typeface="Lucida Sans Unicode" charset="0"/>
                        </a:rPr>
                        <a:t>Conseguenze di un organizzazione fondata sul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it-IT" altLang="it-IT" sz="20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Lucida Sans Unicode" charset="0"/>
                          <a:cs typeface="Lucida Sans Unicode" charset="0"/>
                        </a:rPr>
                        <a:t>caring</a:t>
                      </a:r>
                      <a:r>
                        <a:rPr kumimoji="0" lang="it-IT" alt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Lucida Sans Unicode" charset="0"/>
                          <a:cs typeface="Lucida Sans Unicode" charset="0"/>
                        </a:rPr>
                        <a:t> dei pazienti</a:t>
                      </a:r>
                    </a:p>
                  </a:txBody>
                  <a:tcPr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it-IT" alt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Lucida Sans Unicode" charset="0"/>
                          <a:cs typeface="Lucida Sans Unicode" charset="0"/>
                        </a:rPr>
                        <a:t>Conseguenze di un organizzazione fondata sul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it-IT" altLang="it-IT" sz="20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Lucida Sans Unicode" charset="0"/>
                          <a:cs typeface="Lucida Sans Unicode" charset="0"/>
                        </a:rPr>
                        <a:t>non caring</a:t>
                      </a:r>
                      <a:r>
                        <a:rPr kumimoji="0" lang="it-IT" alt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Lucida Sans Unicode" charset="0"/>
                          <a:cs typeface="Lucida Sans Unicode" charset="0"/>
                        </a:rPr>
                        <a:t>  dei pazienti</a:t>
                      </a:r>
                    </a:p>
                  </a:txBody>
                  <a:tcPr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47662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Lucida Sans Unicode" charset="0"/>
                          <a:cs typeface="Lucida Sans Unicode" charset="0"/>
                        </a:rPr>
                        <a:t>Senso di realizzazione emotiva e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Lucida Sans Unicode" charset="0"/>
                          <a:cs typeface="Lucida Sans Unicode" charset="0"/>
                        </a:rPr>
                        <a:t>spirituale, soddisfazione,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Lucida Sans Unicode" charset="0"/>
                          <a:cs typeface="Lucida Sans Unicode" charset="0"/>
                        </a:rPr>
                        <a:t>gratitudine, fermezza.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endParaRPr kumimoji="0" lang="it-IT" alt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Lucida Sans Unicode" charset="0"/>
                        <a:cs typeface="Lucida Sans Unicode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Lucida Sans Unicode" charset="0"/>
                          <a:cs typeface="Lucida Sans Unicode" charset="0"/>
                        </a:rPr>
                        <a:t>Preservazione dell’integrità,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Lucida Sans Unicode" charset="0"/>
                          <a:cs typeface="Lucida Sans Unicode" charset="0"/>
                        </a:rPr>
                        <a:t>e della stima di sé.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endParaRPr kumimoji="0" lang="it-IT" alt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Lucida Sans Unicode" charset="0"/>
                        <a:cs typeface="Lucida Sans Unicode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Lucida Sans Unicode" charset="0"/>
                          <a:cs typeface="Lucida Sans Unicode" charset="0"/>
                        </a:rPr>
                        <a:t>Rispetto per la vita e per la morte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Lucida Sans Unicode" charset="0"/>
                          <a:cs typeface="Lucida Sans Unicode" charset="0"/>
                        </a:rPr>
                        <a:t>riflessività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endParaRPr kumimoji="0" lang="it-IT" alt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Lucida Sans Unicode" charset="0"/>
                          <a:cs typeface="Lucida Sans Unicode" charset="0"/>
                        </a:rPr>
                        <a:t>Umiliazioni, Paure,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Lucida Sans Unicode" charset="0"/>
                          <a:cs typeface="Lucida Sans Unicode" charset="0"/>
                        </a:rPr>
                        <a:t>perdita di controllo,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Lucida Sans Unicode" charset="0"/>
                          <a:cs typeface="Lucida Sans Unicode" charset="0"/>
                        </a:rPr>
                        <a:t>impotenza, alienazione,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Lucida Sans Unicode" charset="0"/>
                          <a:cs typeface="Lucida Sans Unicode" charset="0"/>
                        </a:rPr>
                        <a:t>vulnerabilità, disperazione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endParaRPr kumimoji="0" lang="it-IT" alt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Lucida Sans Unicode" charset="0"/>
                        <a:cs typeface="Lucida Sans Unicode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Lucida Sans Unicode" charset="0"/>
                          <a:cs typeface="Lucida Sans Unicode" charset="0"/>
                        </a:rPr>
                        <a:t>Peggioramento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Lucida Sans Unicode" charset="0"/>
                          <a:cs typeface="Lucida Sans Unicode" charset="0"/>
                        </a:rPr>
                        <a:t>nel processo di guarigione</a:t>
                      </a:r>
                    </a:p>
                  </a:txBody>
                  <a:tcPr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23577" name="AutoShape 25"/>
          <p:cNvSpPr>
            <a:spLocks noChangeArrowheads="1"/>
          </p:cNvSpPr>
          <p:nvPr/>
        </p:nvSpPr>
        <p:spPr bwMode="auto">
          <a:xfrm>
            <a:off x="900113" y="6300788"/>
            <a:ext cx="2160587" cy="360362"/>
          </a:xfrm>
          <a:prstGeom prst="roundRect">
            <a:avLst>
              <a:gd name="adj" fmla="val 440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r>
              <a:rPr lang="it-IT" altLang="it-IT" sz="2000">
                <a:latin typeface="Tahoma" pitchFamily="34" charset="0"/>
              </a:rPr>
              <a:t>Swanson (1999)</a:t>
            </a:r>
          </a:p>
        </p:txBody>
      </p:sp>
    </p:spTree>
    <p:extLst>
      <p:ext uri="{BB962C8B-B14F-4D97-AF65-F5344CB8AC3E}">
        <p14:creationId xmlns:p14="http://schemas.microsoft.com/office/powerpoint/2010/main" val="7267310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58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065806"/>
              </p:ext>
            </p:extLst>
          </p:nvPr>
        </p:nvGraphicFramePr>
        <p:xfrm>
          <a:off x="395288" y="188913"/>
          <a:ext cx="8497887" cy="5709920"/>
        </p:xfrm>
        <a:graphic>
          <a:graphicData uri="http://schemas.openxmlformats.org/drawingml/2006/table">
            <a:tbl>
              <a:tblPr/>
              <a:tblGrid>
                <a:gridCol w="4276725"/>
                <a:gridCol w="4221162"/>
              </a:tblGrid>
              <a:tr h="647700">
                <a:tc gridSpan="2"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it-IT" alt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ahoma" pitchFamily="34" charset="0"/>
                          <a:ea typeface="Lucida Sans Unicode" charset="0"/>
                          <a:cs typeface="Lucida Sans Unicode" charset="0"/>
                        </a:rPr>
                        <a:t>Il Caring</a:t>
                      </a:r>
                      <a:r>
                        <a:rPr kumimoji="0" lang="it-IT" alt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Lucida Sans Unicode" charset="0"/>
                          <a:cs typeface="Lucida Sans Unicode" charset="0"/>
                        </a:rPr>
                        <a:t> </a:t>
                      </a:r>
                      <a:r>
                        <a:rPr kumimoji="0" lang="it-IT" alt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ahoma" pitchFamily="34" charset="0"/>
                          <a:ea typeface="Lucida Sans Unicode" charset="0"/>
                          <a:cs typeface="Lucida Sans Unicode" charset="0"/>
                        </a:rPr>
                        <a:t>e gli infermieri</a:t>
                      </a:r>
                    </a:p>
                  </a:txBody>
                  <a:tcPr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it-IT" altLang="it-IT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ahoma" pitchFamily="34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18923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it-IT" alt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Lucida Sans Unicode" charset="0"/>
                          <a:cs typeface="Lucida Sans Unicode" charset="0"/>
                        </a:rPr>
                        <a:t>Conseguenze di un organizzazione fondata sul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it-IT" altLang="it-IT" sz="20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Lucida Sans Unicode" charset="0"/>
                          <a:cs typeface="Lucida Sans Unicode" charset="0"/>
                        </a:rPr>
                        <a:t>caring</a:t>
                      </a:r>
                      <a:r>
                        <a:rPr kumimoji="0" lang="it-IT" alt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Lucida Sans Unicode" charset="0"/>
                          <a:cs typeface="Lucida Sans Unicode" charset="0"/>
                        </a:rPr>
                        <a:t>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it-IT" alt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Lucida Sans Unicode" charset="0"/>
                          <a:cs typeface="Lucida Sans Unicode" charset="0"/>
                        </a:rPr>
                        <a:t>degli infermieri e degli operatori</a:t>
                      </a:r>
                    </a:p>
                  </a:txBody>
                  <a:tcPr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it-IT" alt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Lucida Sans Unicode" charset="0"/>
                          <a:cs typeface="Lucida Sans Unicode" charset="0"/>
                        </a:rPr>
                        <a:t>Conseguenze di un organizzazione fondata sul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it-IT" altLang="it-IT" sz="20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Lucida Sans Unicode" charset="0"/>
                          <a:cs typeface="Lucida Sans Unicode" charset="0"/>
                        </a:rPr>
                        <a:t>non caring</a:t>
                      </a:r>
                      <a:r>
                        <a:rPr kumimoji="0" lang="it-IT" alt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Lucida Sans Unicode" charset="0"/>
                          <a:cs typeface="Lucida Sans Unicode" charset="0"/>
                        </a:rPr>
                        <a:t>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it-IT" alt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Lucida Sans Unicode" charset="0"/>
                          <a:cs typeface="Lucida Sans Unicode" charset="0"/>
                        </a:rPr>
                        <a:t>degli infermieri e degli operatori</a:t>
                      </a:r>
                    </a:p>
                  </a:txBody>
                  <a:tcPr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5987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Lucida Sans Unicode" charset="0"/>
                          <a:cs typeface="Lucida Sans Unicode" charset="0"/>
                        </a:rPr>
                        <a:t>Benessere emotivo e spirituale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Lucida Sans Unicode" charset="0"/>
                          <a:cs typeface="Lucida Sans Unicode" charset="0"/>
                        </a:rPr>
                        <a:t>(dignità, self control)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Lucida Sans Unicode" charset="0"/>
                          <a:cs typeface="Lucida Sans Unicode" charset="0"/>
                        </a:rPr>
                        <a:t>Miglioramento nella guarigione,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Lucida Sans Unicode" charset="0"/>
                          <a:cs typeface="Lucida Sans Unicode" charset="0"/>
                        </a:rPr>
                        <a:t>vite salvate, sicurezza,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Lucida Sans Unicode" charset="0"/>
                          <a:cs typeface="Lucida Sans Unicode" charset="0"/>
                        </a:rPr>
                        <a:t>maggiore energia,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Lucida Sans Unicode" charset="0"/>
                          <a:cs typeface="Lucida Sans Unicode" charset="0"/>
                        </a:rPr>
                        <a:t>diminuzione dei costi,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Lucida Sans Unicode" charset="0"/>
                          <a:cs typeface="Lucida Sans Unicode" charset="0"/>
                        </a:rPr>
                        <a:t>aumento del comfort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Lucida Sans Unicode" charset="0"/>
                          <a:cs typeface="Lucida Sans Unicode" charset="0"/>
                        </a:rPr>
                        <a:t>Fiducia nella relazione,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Lucida Sans Unicode" charset="0"/>
                          <a:cs typeface="Lucida Sans Unicode" charset="0"/>
                        </a:rPr>
                        <a:t>diminuzione dell’alienazione,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Lucida Sans Unicode" charset="0"/>
                          <a:cs typeface="Lucida Sans Unicode" charset="0"/>
                        </a:rPr>
                        <a:t>relazioni familiari più strette</a:t>
                      </a:r>
                    </a:p>
                  </a:txBody>
                  <a:tcPr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Lucida Sans Unicode" charset="0"/>
                          <a:cs typeface="Lucida Sans Unicode" charset="0"/>
                        </a:rPr>
                        <a:t>Depressione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Lucida Sans Unicode" charset="0"/>
                          <a:cs typeface="Lucida Sans Unicode" charset="0"/>
                        </a:rPr>
                        <a:t>Paure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Lucida Sans Unicode" charset="0"/>
                          <a:cs typeface="Lucida Sans Unicode" charset="0"/>
                        </a:rPr>
                        <a:t>Dimenticanze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Lucida Sans Unicode" charset="0"/>
                          <a:cs typeface="Lucida Sans Unicode" charset="0"/>
                        </a:rPr>
                        <a:t>Errori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Lucida Sans Unicode" charset="0"/>
                          <a:cs typeface="Lucida Sans Unicode" charset="0"/>
                        </a:rPr>
                        <a:t>(</a:t>
                      </a:r>
                      <a:r>
                        <a:rPr kumimoji="0" lang="it-IT" altLang="it-IT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Lucida Sans Unicode" charset="0"/>
                          <a:cs typeface="Lucida Sans Unicode" charset="0"/>
                        </a:rPr>
                        <a:t>Burnout</a:t>
                      </a: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Lucida Sans Unicode" charset="0"/>
                          <a:cs typeface="Lucida Sans Unicode" charset="0"/>
                        </a:rPr>
                        <a:t>, Assenteismo, Conflitti, </a:t>
                      </a:r>
                      <a:r>
                        <a:rPr kumimoji="0" lang="it-IT" altLang="it-IT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Lucida Sans Unicode" charset="0"/>
                          <a:cs typeface="Lucida Sans Unicode" charset="0"/>
                        </a:rPr>
                        <a:t>Acting</a:t>
                      </a: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Lucida Sans Unicode" charset="0"/>
                          <a:cs typeface="Lucida Sans Unicode" charset="0"/>
                        </a:rPr>
                        <a:t> out, Incremento del Turn Over, … )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endParaRPr kumimoji="0" lang="it-IT" alt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Lucida Sans Unicode" charset="0"/>
                        <a:cs typeface="Lucida Sans Unicode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endParaRPr kumimoji="0" lang="it-IT" alt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22553" name="AutoShape 25"/>
          <p:cNvSpPr>
            <a:spLocks noChangeArrowheads="1"/>
          </p:cNvSpPr>
          <p:nvPr/>
        </p:nvSpPr>
        <p:spPr bwMode="auto">
          <a:xfrm>
            <a:off x="827088" y="6308725"/>
            <a:ext cx="2160587" cy="360363"/>
          </a:xfrm>
          <a:prstGeom prst="roundRect">
            <a:avLst>
              <a:gd name="adj" fmla="val 440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r>
              <a:rPr lang="it-IT" altLang="it-IT" sz="2000">
                <a:latin typeface="Tahoma" pitchFamily="34" charset="0"/>
              </a:rPr>
              <a:t>Swanson (1999)</a:t>
            </a:r>
          </a:p>
        </p:txBody>
      </p:sp>
    </p:spTree>
    <p:extLst>
      <p:ext uri="{BB962C8B-B14F-4D97-AF65-F5344CB8AC3E}">
        <p14:creationId xmlns:p14="http://schemas.microsoft.com/office/powerpoint/2010/main" val="15841465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57200" y="188640"/>
            <a:ext cx="822960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/>
            <a:r>
              <a:rPr lang="en-GB" altLang="it-IT" sz="3200" dirty="0">
                <a:solidFill>
                  <a:srgbClr val="FF0000"/>
                </a:solidFill>
                <a:latin typeface="Tahoma" pitchFamily="34" charset="0"/>
              </a:rPr>
              <a:t>Caring Relationships: </a:t>
            </a:r>
            <a:r>
              <a:rPr lang="en-GB" altLang="it-IT" sz="3200" dirty="0" smtClean="0">
                <a:solidFill>
                  <a:srgbClr val="FF0000"/>
                </a:solidFill>
                <a:latin typeface="Tahoma" pitchFamily="34" charset="0"/>
              </a:rPr>
              <a:t>Uncaring </a:t>
            </a:r>
            <a:r>
              <a:rPr lang="en-GB" altLang="it-IT" sz="3200" dirty="0">
                <a:solidFill>
                  <a:srgbClr val="FF0000"/>
                </a:solidFill>
                <a:latin typeface="Tahoma" pitchFamily="34" charset="0"/>
              </a:rPr>
              <a:t>to Caring </a:t>
            </a:r>
            <a:br>
              <a:rPr lang="en-GB" altLang="it-IT" sz="3200" dirty="0">
                <a:solidFill>
                  <a:srgbClr val="FF0000"/>
                </a:solidFill>
                <a:latin typeface="Tahoma" pitchFamily="34" charset="0"/>
              </a:rPr>
            </a:br>
            <a:r>
              <a:rPr lang="en-GB" altLang="it-IT" dirty="0">
                <a:solidFill>
                  <a:srgbClr val="FF0000"/>
                </a:solidFill>
                <a:latin typeface="Tahoma" pitchFamily="34" charset="0"/>
              </a:rPr>
              <a:t>(</a:t>
            </a:r>
            <a:r>
              <a:rPr lang="en-GB" altLang="it-IT" dirty="0" err="1">
                <a:solidFill>
                  <a:srgbClr val="FF0000"/>
                </a:solidFill>
                <a:latin typeface="Tahoma" pitchFamily="34" charset="0"/>
              </a:rPr>
              <a:t>Halldorsdottir</a:t>
            </a:r>
            <a:r>
              <a:rPr lang="en-GB" altLang="it-IT" dirty="0">
                <a:solidFill>
                  <a:srgbClr val="FF0000"/>
                </a:solidFill>
                <a:latin typeface="Tahoma" pitchFamily="34" charset="0"/>
              </a:rPr>
              <a:t>, 1991)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11353" y="1484784"/>
            <a:ext cx="8712967" cy="504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Clr>
                <a:srgbClr val="0000FF"/>
              </a:buClr>
              <a:buFont typeface="Dauphin" pitchFamily="18" charset="0"/>
              <a:buChar char="•"/>
            </a:pPr>
            <a:r>
              <a:rPr lang="en-GB" altLang="it-IT" sz="2000" b="1" dirty="0">
                <a:solidFill>
                  <a:srgbClr val="0000FF"/>
                </a:solidFill>
                <a:latin typeface="Tahoma" pitchFamily="34" charset="0"/>
              </a:rPr>
              <a:t>Type I </a:t>
            </a:r>
            <a:r>
              <a:rPr lang="en-GB" altLang="it-IT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Biocidic</a:t>
            </a:r>
            <a:r>
              <a:rPr lang="en-GB" altLang="it-IT" sz="2000" b="1" dirty="0">
                <a:solidFill>
                  <a:srgbClr val="0000FF"/>
                </a:solidFill>
                <a:latin typeface="Tahoma" pitchFamily="34" charset="0"/>
              </a:rPr>
              <a:t> or life destroying </a:t>
            </a:r>
          </a:p>
          <a:p>
            <a:pPr marL="573087" lvl="2">
              <a:lnSpc>
                <a:spcPct val="90000"/>
              </a:lnSpc>
              <a:spcBef>
                <a:spcPts val="600"/>
              </a:spcBef>
              <a:buClr>
                <a:srgbClr val="0000FF"/>
              </a:buClr>
            </a:pPr>
            <a:r>
              <a:rPr lang="en-GB" altLang="it-IT" sz="2000" dirty="0">
                <a:solidFill>
                  <a:srgbClr val="0000FF"/>
                </a:solidFill>
                <a:latin typeface="Tahoma" pitchFamily="34" charset="0"/>
              </a:rPr>
              <a:t>(toxic, leading to anger, despair, decreased well-being</a:t>
            </a:r>
            <a:r>
              <a:rPr lang="en-GB" altLang="it-IT" sz="2000" dirty="0" smtClean="0">
                <a:solidFill>
                  <a:srgbClr val="0000FF"/>
                </a:solidFill>
                <a:latin typeface="Tahoma" pitchFamily="34" charset="0"/>
              </a:rPr>
              <a:t>);</a:t>
            </a:r>
          </a:p>
          <a:p>
            <a:pPr marL="573087" lvl="2">
              <a:lnSpc>
                <a:spcPct val="90000"/>
              </a:lnSpc>
              <a:spcBef>
                <a:spcPts val="600"/>
              </a:spcBef>
              <a:buClr>
                <a:srgbClr val="0000FF"/>
              </a:buClr>
            </a:pPr>
            <a:endParaRPr lang="en-GB" altLang="it-IT" sz="2000" dirty="0">
              <a:solidFill>
                <a:srgbClr val="0000FF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0000FF"/>
              </a:buClr>
              <a:buFont typeface="Dauphin" pitchFamily="18" charset="0"/>
              <a:buChar char="•"/>
            </a:pPr>
            <a:r>
              <a:rPr lang="en-GB" altLang="it-IT" sz="2000" b="1" dirty="0">
                <a:solidFill>
                  <a:srgbClr val="0000FF"/>
                </a:solidFill>
                <a:latin typeface="Tahoma" pitchFamily="34" charset="0"/>
              </a:rPr>
              <a:t>Type 2 </a:t>
            </a:r>
            <a:r>
              <a:rPr lang="en-GB" altLang="it-IT" sz="2000" b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Biostatic </a:t>
            </a:r>
            <a:r>
              <a:rPr lang="en-GB" altLang="it-IT" sz="2000" b="1" dirty="0">
                <a:solidFill>
                  <a:srgbClr val="0000FF"/>
                </a:solidFill>
                <a:latin typeface="Tahoma" pitchFamily="34" charset="0"/>
              </a:rPr>
              <a:t>or life restraining </a:t>
            </a:r>
          </a:p>
          <a:p>
            <a:pPr marL="573087" lvl="2">
              <a:lnSpc>
                <a:spcPct val="90000"/>
              </a:lnSpc>
              <a:spcBef>
                <a:spcPts val="600"/>
              </a:spcBef>
              <a:buClr>
                <a:srgbClr val="0000FF"/>
              </a:buClr>
            </a:pPr>
            <a:r>
              <a:rPr lang="en-GB" altLang="it-IT" sz="2000" dirty="0">
                <a:solidFill>
                  <a:srgbClr val="0000FF"/>
                </a:solidFill>
                <a:latin typeface="Tahoma" pitchFamily="34" charset="0"/>
              </a:rPr>
              <a:t>(cold or treated as nuisance</a:t>
            </a:r>
            <a:r>
              <a:rPr lang="en-GB" altLang="it-IT" sz="2000" dirty="0" smtClean="0">
                <a:solidFill>
                  <a:srgbClr val="0000FF"/>
                </a:solidFill>
                <a:latin typeface="Tahoma" pitchFamily="34" charset="0"/>
              </a:rPr>
              <a:t>);</a:t>
            </a:r>
          </a:p>
          <a:p>
            <a:pPr marL="573087" lvl="2">
              <a:lnSpc>
                <a:spcPct val="90000"/>
              </a:lnSpc>
              <a:spcBef>
                <a:spcPts val="600"/>
              </a:spcBef>
              <a:buClr>
                <a:srgbClr val="0000FF"/>
              </a:buClr>
            </a:pPr>
            <a:endParaRPr lang="en-GB" altLang="it-IT" sz="2000" dirty="0">
              <a:solidFill>
                <a:srgbClr val="0000FF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0000FF"/>
              </a:buClr>
              <a:buFont typeface="Dauphin" pitchFamily="18" charset="0"/>
              <a:buChar char="•"/>
            </a:pPr>
            <a:r>
              <a:rPr lang="en-GB" altLang="it-IT" sz="2000" b="1" dirty="0">
                <a:solidFill>
                  <a:srgbClr val="0000FF"/>
                </a:solidFill>
                <a:latin typeface="Tahoma" pitchFamily="34" charset="0"/>
              </a:rPr>
              <a:t>Type 3 </a:t>
            </a:r>
            <a:r>
              <a:rPr lang="en-GB" altLang="it-IT" sz="2000" b="1" u="sng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Biopassive</a:t>
            </a:r>
            <a:r>
              <a:rPr lang="en-GB" altLang="it-IT" sz="2000" b="1" u="sng" dirty="0">
                <a:latin typeface="Tahoma" pitchFamily="34" charset="0"/>
              </a:rPr>
              <a:t> </a:t>
            </a:r>
            <a:r>
              <a:rPr lang="en-GB" altLang="it-IT" sz="2000" b="1" dirty="0">
                <a:solidFill>
                  <a:srgbClr val="0000FF"/>
                </a:solidFill>
                <a:latin typeface="Tahoma" pitchFamily="34" charset="0"/>
              </a:rPr>
              <a:t>or life neutral </a:t>
            </a:r>
          </a:p>
          <a:p>
            <a:pPr marL="573087" lvl="2">
              <a:lnSpc>
                <a:spcPct val="90000"/>
              </a:lnSpc>
              <a:spcBef>
                <a:spcPts val="600"/>
              </a:spcBef>
              <a:buClr>
                <a:srgbClr val="0000FF"/>
              </a:buClr>
            </a:pPr>
            <a:r>
              <a:rPr lang="en-GB" altLang="it-IT" sz="2000" dirty="0">
                <a:solidFill>
                  <a:srgbClr val="0000FF"/>
                </a:solidFill>
                <a:latin typeface="Tahoma" pitchFamily="34" charset="0"/>
              </a:rPr>
              <a:t>(apathetic or detached</a:t>
            </a:r>
            <a:r>
              <a:rPr lang="en-GB" altLang="it-IT" sz="2000" dirty="0" smtClean="0">
                <a:solidFill>
                  <a:srgbClr val="0000FF"/>
                </a:solidFill>
                <a:latin typeface="Tahoma" pitchFamily="34" charset="0"/>
              </a:rPr>
              <a:t>);</a:t>
            </a:r>
          </a:p>
          <a:p>
            <a:pPr marL="573087" lvl="2">
              <a:lnSpc>
                <a:spcPct val="90000"/>
              </a:lnSpc>
              <a:spcBef>
                <a:spcPts val="600"/>
              </a:spcBef>
              <a:buClr>
                <a:srgbClr val="0000FF"/>
              </a:buClr>
            </a:pPr>
            <a:endParaRPr lang="en-GB" altLang="it-IT" sz="2000" dirty="0">
              <a:solidFill>
                <a:srgbClr val="0000FF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0000FF"/>
              </a:buClr>
              <a:buFont typeface="Dauphin" pitchFamily="18" charset="0"/>
              <a:buChar char="•"/>
            </a:pPr>
            <a:r>
              <a:rPr lang="en-GB" altLang="it-IT" sz="2000" b="1" dirty="0">
                <a:solidFill>
                  <a:srgbClr val="0000FF"/>
                </a:solidFill>
                <a:latin typeface="Tahoma" pitchFamily="34" charset="0"/>
              </a:rPr>
              <a:t>Type 4 </a:t>
            </a:r>
            <a:r>
              <a:rPr lang="en-GB" altLang="it-IT" sz="2000" b="1" u="sng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Bioactive</a:t>
            </a:r>
            <a:r>
              <a:rPr lang="en-GB" altLang="it-IT" sz="2000" b="1" u="sng" dirty="0">
                <a:solidFill>
                  <a:srgbClr val="00FF00"/>
                </a:solidFill>
                <a:latin typeface="Tahoma" pitchFamily="34" charset="0"/>
              </a:rPr>
              <a:t> </a:t>
            </a:r>
            <a:r>
              <a:rPr lang="en-GB" altLang="it-IT" sz="2000" b="1" dirty="0">
                <a:solidFill>
                  <a:srgbClr val="0000FF"/>
                </a:solidFill>
                <a:latin typeface="Tahoma" pitchFamily="34" charset="0"/>
              </a:rPr>
              <a:t>or life sustaining </a:t>
            </a:r>
          </a:p>
          <a:p>
            <a:pPr marL="573087" lvl="2">
              <a:lnSpc>
                <a:spcPct val="90000"/>
              </a:lnSpc>
              <a:spcBef>
                <a:spcPts val="600"/>
              </a:spcBef>
              <a:buClr>
                <a:srgbClr val="0000FF"/>
              </a:buClr>
            </a:pPr>
            <a:r>
              <a:rPr lang="en-GB" altLang="it-IT" sz="2000" dirty="0">
                <a:solidFill>
                  <a:srgbClr val="0000FF"/>
                </a:solidFill>
                <a:latin typeface="Tahoma" pitchFamily="34" charset="0"/>
              </a:rPr>
              <a:t>(classic nurse-patient relationship as kind, concerned and benevolent);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0000FF"/>
              </a:buClr>
              <a:buFont typeface="Dauphin" pitchFamily="18" charset="0"/>
              <a:buChar char="•"/>
            </a:pPr>
            <a:endParaRPr lang="en-GB" altLang="it-IT" sz="2000" b="1" dirty="0" smtClean="0">
              <a:solidFill>
                <a:srgbClr val="0000FF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0000FF"/>
              </a:buClr>
              <a:buFont typeface="Dauphin" pitchFamily="18" charset="0"/>
              <a:buChar char="•"/>
            </a:pPr>
            <a:r>
              <a:rPr lang="en-GB" altLang="it-IT" sz="2000" b="1" dirty="0" smtClean="0">
                <a:solidFill>
                  <a:srgbClr val="0000FF"/>
                </a:solidFill>
                <a:latin typeface="Tahoma" pitchFamily="34" charset="0"/>
              </a:rPr>
              <a:t>Type </a:t>
            </a:r>
            <a:r>
              <a:rPr lang="en-GB" altLang="it-IT" sz="2000" b="1" dirty="0">
                <a:solidFill>
                  <a:srgbClr val="0000FF"/>
                </a:solidFill>
                <a:latin typeface="Tahoma" pitchFamily="34" charset="0"/>
              </a:rPr>
              <a:t>5 </a:t>
            </a:r>
            <a:r>
              <a:rPr lang="en-GB" altLang="it-IT" sz="20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Biogenic</a:t>
            </a:r>
            <a:r>
              <a:rPr lang="en-GB" altLang="it-IT" sz="2000" b="1" u="sng" dirty="0">
                <a:solidFill>
                  <a:srgbClr val="0000FF"/>
                </a:solidFill>
                <a:latin typeface="Tahoma" pitchFamily="34" charset="0"/>
              </a:rPr>
              <a:t> </a:t>
            </a:r>
            <a:r>
              <a:rPr lang="en-GB" altLang="it-IT" sz="2000" b="1" dirty="0">
                <a:solidFill>
                  <a:srgbClr val="0000FF"/>
                </a:solidFill>
                <a:latin typeface="Tahoma" pitchFamily="34" charset="0"/>
              </a:rPr>
              <a:t>or life giving </a:t>
            </a:r>
          </a:p>
          <a:p>
            <a:pPr marL="573087" lvl="2">
              <a:lnSpc>
                <a:spcPct val="90000"/>
              </a:lnSpc>
              <a:spcBef>
                <a:spcPts val="600"/>
              </a:spcBef>
              <a:buClr>
                <a:srgbClr val="0000FF"/>
              </a:buClr>
            </a:pPr>
            <a:r>
              <a:rPr lang="en-GB" altLang="it-IT" sz="2000" dirty="0">
                <a:solidFill>
                  <a:srgbClr val="0000FF"/>
                </a:solidFill>
                <a:latin typeface="Tahoma" pitchFamily="34" charset="0"/>
              </a:rPr>
              <a:t>(Transpersonal Caring</a:t>
            </a:r>
            <a:r>
              <a:rPr lang="en-GB" altLang="it-IT" sz="2000" dirty="0" smtClean="0">
                <a:solidFill>
                  <a:srgbClr val="0000FF"/>
                </a:solidFill>
                <a:latin typeface="Tahoma" pitchFamily="34" charset="0"/>
              </a:rPr>
              <a:t>)</a:t>
            </a:r>
            <a:endParaRPr lang="en-GB" altLang="it-IT" sz="2000" dirty="0">
              <a:solidFill>
                <a:srgbClr val="0000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9187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>
            <a:spLocks noChangeArrowheads="1"/>
          </p:cNvSpPr>
          <p:nvPr/>
        </p:nvSpPr>
        <p:spPr bwMode="auto">
          <a:xfrm>
            <a:off x="1968500" y="1746190"/>
            <a:ext cx="5207000" cy="336562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it-IT" altLang="it-IT" sz="2800" b="1" dirty="0">
              <a:solidFill>
                <a:schemeClr val="bg1"/>
              </a:solidFill>
              <a:latin typeface="Garamond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it-IT" altLang="it-IT" sz="2800" b="1" dirty="0" smtClean="0">
              <a:solidFill>
                <a:schemeClr val="bg1"/>
              </a:solidFill>
              <a:latin typeface="Garamond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it-IT" altLang="it-IT" sz="2800" b="1" dirty="0" smtClean="0">
              <a:solidFill>
                <a:schemeClr val="bg1"/>
              </a:solidFill>
              <a:latin typeface="Garamond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 sz="2800" b="1" dirty="0" smtClean="0">
                <a:solidFill>
                  <a:schemeClr val="bg1"/>
                </a:solidFill>
                <a:latin typeface="Garamond" pitchFamily="18" charset="0"/>
              </a:rPr>
              <a:t>IL CUORE</a:t>
            </a:r>
            <a:endParaRPr lang="it-IT" altLang="it-IT" sz="2800" b="1" dirty="0">
              <a:solidFill>
                <a:schemeClr val="bg1"/>
              </a:solidFill>
              <a:latin typeface="Garamond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it-IT" altLang="it-IT" sz="2800" b="1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99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385"/>
            <a:ext cx="9144000" cy="609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7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8326"/>
            <a:ext cx="9144000" cy="356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2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96996"/>
            <a:ext cx="3096480" cy="271598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3573016"/>
            <a:ext cx="4402975" cy="266429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750086"/>
            <a:ext cx="3362325" cy="22098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06" y="3971098"/>
            <a:ext cx="3960440" cy="186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91" y="1412776"/>
            <a:ext cx="702022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1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55" y="188640"/>
            <a:ext cx="3200400" cy="37973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6211">
            <a:off x="744093" y="4326739"/>
            <a:ext cx="2991669" cy="224375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4764">
            <a:off x="4833915" y="3447010"/>
            <a:ext cx="3536046" cy="2652034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5220072" y="692696"/>
            <a:ext cx="36143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 smtClean="0"/>
              <a:t>Il </a:t>
            </a:r>
            <a:r>
              <a:rPr lang="it-IT" sz="1200" dirty="0"/>
              <a:t>Ritorno del figliol prodigo </a:t>
            </a:r>
          </a:p>
          <a:p>
            <a:r>
              <a:rPr lang="it-IT" sz="1200" dirty="0" smtClean="0"/>
              <a:t>è </a:t>
            </a:r>
            <a:r>
              <a:rPr lang="it-IT" sz="1200" dirty="0"/>
              <a:t>un dipinto a olio su tela di Rembrandt, </a:t>
            </a:r>
            <a:endParaRPr lang="it-IT" sz="1200" dirty="0" smtClean="0"/>
          </a:p>
          <a:p>
            <a:r>
              <a:rPr lang="it-IT" sz="1200" dirty="0" smtClean="0"/>
              <a:t>databile </a:t>
            </a:r>
            <a:r>
              <a:rPr lang="it-IT" sz="1200" dirty="0"/>
              <a:t>al 1668 e conservato nel Museo dell'</a:t>
            </a:r>
            <a:r>
              <a:rPr lang="it-IT" sz="1200" dirty="0" err="1"/>
              <a:t>Ermitage</a:t>
            </a:r>
            <a:r>
              <a:rPr lang="it-IT" sz="1200" dirty="0"/>
              <a:t> </a:t>
            </a:r>
            <a:endParaRPr lang="it-IT" sz="1200" dirty="0" smtClean="0"/>
          </a:p>
          <a:p>
            <a:r>
              <a:rPr lang="it-IT" sz="1200" dirty="0" smtClean="0"/>
              <a:t>di </a:t>
            </a:r>
            <a:r>
              <a:rPr lang="it-IT" sz="1200" dirty="0"/>
              <a:t>San </a:t>
            </a:r>
            <a:r>
              <a:rPr lang="it-IT" sz="1200" dirty="0" smtClean="0"/>
              <a:t>Pietroburgo, Russia.</a:t>
            </a:r>
          </a:p>
          <a:p>
            <a:r>
              <a:rPr lang="it-IT" sz="1200" b="1" dirty="0" smtClean="0">
                <a:hlinkClick r:id="rId5"/>
              </a:rPr>
              <a:t>Artista</a:t>
            </a:r>
            <a:r>
              <a:rPr lang="it-IT" sz="1200" b="1" dirty="0"/>
              <a:t>: </a:t>
            </a:r>
            <a:r>
              <a:rPr lang="it-IT" sz="1200" dirty="0">
                <a:hlinkClick r:id="rId6"/>
              </a:rPr>
              <a:t>Rembrandt</a:t>
            </a:r>
            <a:endParaRPr lang="it-IT" sz="1200" dirty="0"/>
          </a:p>
          <a:p>
            <a:r>
              <a:rPr lang="it-IT" sz="1200" b="1" dirty="0">
                <a:hlinkClick r:id="rId7"/>
              </a:rPr>
              <a:t>Data creazione</a:t>
            </a:r>
            <a:r>
              <a:rPr lang="it-IT" sz="1200" b="1" dirty="0"/>
              <a:t>: </a:t>
            </a:r>
            <a:r>
              <a:rPr lang="it-IT" sz="1200" dirty="0"/>
              <a:t>1669</a:t>
            </a:r>
          </a:p>
          <a:p>
            <a:r>
              <a:rPr lang="it-IT" sz="1200" b="1" dirty="0">
                <a:hlinkClick r:id="rId8"/>
              </a:rPr>
              <a:t>Periodo</a:t>
            </a:r>
            <a:r>
              <a:rPr lang="it-IT" sz="1200" b="1" dirty="0"/>
              <a:t>: </a:t>
            </a:r>
            <a:r>
              <a:rPr lang="it-IT" sz="1200" dirty="0"/>
              <a:t>Barocco</a:t>
            </a:r>
          </a:p>
          <a:p>
            <a:r>
              <a:rPr lang="it-IT" sz="1200" b="1" dirty="0">
                <a:hlinkClick r:id="rId9"/>
              </a:rPr>
              <a:t>Genere</a:t>
            </a:r>
            <a:r>
              <a:rPr lang="it-IT" sz="1200" b="1" dirty="0"/>
              <a:t>: </a:t>
            </a:r>
            <a:r>
              <a:rPr lang="it-IT" sz="1200" dirty="0"/>
              <a:t>Christian art</a:t>
            </a:r>
          </a:p>
        </p:txBody>
      </p:sp>
    </p:spTree>
    <p:extLst>
      <p:ext uri="{BB962C8B-B14F-4D97-AF65-F5344CB8AC3E}">
        <p14:creationId xmlns:p14="http://schemas.microsoft.com/office/powerpoint/2010/main" val="9705899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1101">
            <a:off x="611560" y="555618"/>
            <a:ext cx="2918346" cy="175004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202" y="2267035"/>
            <a:ext cx="3721596" cy="232393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3217">
            <a:off x="5848698" y="4484370"/>
            <a:ext cx="2743200" cy="180975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4224">
            <a:off x="479427" y="4406115"/>
            <a:ext cx="2618721" cy="196626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3440">
            <a:off x="5959453" y="449309"/>
            <a:ext cx="2934477" cy="224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91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>
            <a:spLocks noChangeArrowheads="1"/>
          </p:cNvSpPr>
          <p:nvPr/>
        </p:nvSpPr>
        <p:spPr bwMode="auto">
          <a:xfrm>
            <a:off x="1968500" y="1746190"/>
            <a:ext cx="5207000" cy="336562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it-IT" altLang="it-IT" sz="2800" b="1" dirty="0">
              <a:solidFill>
                <a:schemeClr val="bg1"/>
              </a:solidFill>
              <a:latin typeface="Garamond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it-IT" altLang="it-IT" sz="2800" b="1" dirty="0" smtClean="0">
              <a:solidFill>
                <a:schemeClr val="bg1"/>
              </a:solidFill>
              <a:latin typeface="Garamond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 sz="2800" b="1" dirty="0" smtClean="0">
                <a:solidFill>
                  <a:schemeClr val="bg1"/>
                </a:solidFill>
                <a:latin typeface="Garamond" pitchFamily="18" charset="0"/>
              </a:rPr>
              <a:t>Il MOTORE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 sz="2800" b="1" dirty="0" smtClean="0">
                <a:solidFill>
                  <a:schemeClr val="bg1"/>
                </a:solidFill>
                <a:latin typeface="Garamond" pitchFamily="18" charset="0"/>
              </a:rPr>
              <a:t>della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 sz="2800" b="1" dirty="0" smtClean="0">
                <a:solidFill>
                  <a:schemeClr val="bg1"/>
                </a:solidFill>
                <a:latin typeface="Garamond" pitchFamily="18" charset="0"/>
              </a:rPr>
              <a:t>CONSAPEVOLEZZA</a:t>
            </a:r>
            <a:endParaRPr lang="it-IT" altLang="it-IT" sz="2800" b="1" dirty="0">
              <a:solidFill>
                <a:schemeClr val="bg1"/>
              </a:solidFill>
              <a:latin typeface="Garamond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it-IT" altLang="it-IT" sz="2800" b="1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37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133905" y="3399737"/>
            <a:ext cx="2839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Lorenzo  Milani 1923 - 1967 </a:t>
            </a:r>
          </a:p>
          <a:p>
            <a:pPr algn="ctr"/>
            <a:r>
              <a:rPr lang="it-IT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«I Care»</a:t>
            </a:r>
            <a:endParaRPr lang="it-IT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257125" y="2188333"/>
            <a:ext cx="34391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Ogni centimetro di terra </a:t>
            </a:r>
          </a:p>
          <a:p>
            <a:pPr algn="ctr"/>
            <a:r>
              <a:rPr lang="it-IT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 una storia di Cura/Care</a:t>
            </a:r>
            <a:r>
              <a:rPr lang="it-IT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/Caring</a:t>
            </a:r>
            <a:r>
              <a:rPr lang="it-IT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it-IT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raccontare</a:t>
            </a:r>
            <a:endParaRPr lang="it-IT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39552" y="2505670"/>
            <a:ext cx="33093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Joseph-Léon </a:t>
            </a:r>
            <a:r>
              <a:rPr lang="it-IT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Cardijn</a:t>
            </a:r>
            <a:r>
              <a:rPr lang="it-IT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1882 – 1967</a:t>
            </a:r>
          </a:p>
          <a:p>
            <a:pPr algn="ctr"/>
            <a:r>
              <a:rPr lang="it-IT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Revisione di Vita </a:t>
            </a:r>
          </a:p>
          <a:p>
            <a:pPr algn="ctr"/>
            <a:r>
              <a:rPr lang="it-IT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Coscientizzazione</a:t>
            </a:r>
            <a:endParaRPr lang="it-IT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4681" y="5301208"/>
            <a:ext cx="45382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Paulo Freire 1921 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-1964)</a:t>
            </a:r>
            <a:endParaRPr lang="it-IT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Pedagogia della SPERANZA</a:t>
            </a:r>
          </a:p>
          <a:p>
            <a:pPr algn="ctr"/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Autonomia Liberazione Dialogo Cooperazione</a:t>
            </a:r>
            <a:endParaRPr lang="it-IT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51520" y="195179"/>
            <a:ext cx="864096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senso </a:t>
            </a: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ETICO della </a:t>
            </a:r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Cura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640" y="838795"/>
            <a:ext cx="1212119" cy="1210936"/>
          </a:xfrm>
          <a:prstGeom prst="rect">
            <a:avLst/>
          </a:prstGeom>
        </p:spPr>
      </p:pic>
      <p:pic>
        <p:nvPicPr>
          <p:cNvPr id="1028" name="Picture 4" descr="Risultati immagini per Paulo Frei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40" y="3722902"/>
            <a:ext cx="2719387" cy="146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isultati immagini per Paulo Frei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9679">
            <a:off x="157703" y="3222285"/>
            <a:ext cx="919162" cy="119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4136">
            <a:off x="2904475" y="3661557"/>
            <a:ext cx="1445844" cy="146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 descr="Risultati immagini per Joseph-Léon Cardij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05" y="838795"/>
            <a:ext cx="28575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www.dekanat-wob-he.de/uploads/pics/cadij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4901">
            <a:off x="2105600" y="669534"/>
            <a:ext cx="1435663" cy="185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Risultati immagini per don lorenzo milan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499" y="4173569"/>
            <a:ext cx="2786168" cy="157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Risultati immagini per don lorenzo milan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7004">
            <a:off x="6085813" y="5324033"/>
            <a:ext cx="1729537" cy="129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Risultati immagini per don lorenzo milani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0414">
            <a:off x="7469407" y="3872502"/>
            <a:ext cx="1296144" cy="17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46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23566" y="725422"/>
            <a:ext cx="78556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Lavorare su di se.</a:t>
            </a:r>
          </a:p>
          <a:p>
            <a:pPr algn="ctr"/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Essere a contatto con se stessi </a:t>
            </a:r>
          </a:p>
          <a:p>
            <a:pPr algn="ctr"/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Non solo con le «cose» esterne: oggetti, concetti/idee, macchine, altre persone, …</a:t>
            </a:r>
          </a:p>
          <a:p>
            <a:pPr algn="ctr"/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Essere ciò che si desidera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51520" y="2513529"/>
            <a:ext cx="8621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srgbClr val="002060"/>
                </a:solidFill>
              </a:rPr>
              <a:t>Sviluppare l’</a:t>
            </a:r>
            <a:r>
              <a:rPr lang="it-IT" sz="1600" b="1" dirty="0" smtClean="0">
                <a:solidFill>
                  <a:srgbClr val="002060"/>
                </a:solidFill>
              </a:rPr>
              <a:t>Infermieristica come scienza da volto umano</a:t>
            </a:r>
          </a:p>
          <a:p>
            <a:pPr algn="ctr"/>
            <a:endParaRPr lang="it-IT" sz="1600" dirty="0" smtClean="0">
              <a:solidFill>
                <a:srgbClr val="002060"/>
              </a:solidFill>
            </a:endParaRPr>
          </a:p>
          <a:p>
            <a:r>
              <a:rPr lang="it-IT" sz="1600" dirty="0" smtClean="0">
                <a:solidFill>
                  <a:srgbClr val="002060"/>
                </a:solidFill>
              </a:rPr>
              <a:t>- La scienza si manifesta e si esprime con teorie sostenute da prove/evidenze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- La scienza infermieristica è espressione di una più ampia Filosofia/Etica della cura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- La Scienza infermieristica è una Scienza dal </a:t>
            </a:r>
            <a:r>
              <a:rPr lang="it-IT" sz="1600" dirty="0">
                <a:solidFill>
                  <a:srgbClr val="002060"/>
                </a:solidFill>
              </a:rPr>
              <a:t>V</a:t>
            </a:r>
            <a:r>
              <a:rPr lang="it-IT" sz="1600" dirty="0" smtClean="0">
                <a:solidFill>
                  <a:srgbClr val="002060"/>
                </a:solidFill>
              </a:rPr>
              <a:t>olto Umano dove l’esperienza soggettiva personale è centrale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1446771" y="4869159"/>
            <a:ext cx="6209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solidFill>
                  <a:srgbClr val="C00000"/>
                </a:solidFill>
              </a:rPr>
              <a:t>Lo Human </a:t>
            </a:r>
            <a:r>
              <a:rPr lang="it-IT" dirty="0" err="1" smtClean="0">
                <a:solidFill>
                  <a:srgbClr val="C00000"/>
                </a:solidFill>
              </a:rPr>
              <a:t>Caring</a:t>
            </a:r>
            <a:r>
              <a:rPr lang="it-IT" dirty="0" smtClean="0">
                <a:solidFill>
                  <a:srgbClr val="C00000"/>
                </a:solidFill>
              </a:rPr>
              <a:t> è un </a:t>
            </a:r>
            <a:r>
              <a:rPr lang="it-IT" dirty="0">
                <a:solidFill>
                  <a:srgbClr val="C00000"/>
                </a:solidFill>
              </a:rPr>
              <a:t>modo originale e </a:t>
            </a:r>
            <a:r>
              <a:rPr lang="it-IT" dirty="0" smtClean="0">
                <a:solidFill>
                  <a:srgbClr val="C00000"/>
                </a:solidFill>
              </a:rPr>
              <a:t>scientificamente solido </a:t>
            </a:r>
          </a:p>
          <a:p>
            <a:pPr algn="ctr"/>
            <a:r>
              <a:rPr lang="it-IT" dirty="0" smtClean="0">
                <a:solidFill>
                  <a:srgbClr val="C00000"/>
                </a:solidFill>
              </a:rPr>
              <a:t>di Sviluppare, Vivere, Pensare, Sentire e Agire/Applicare </a:t>
            </a:r>
            <a:r>
              <a:rPr lang="it-IT" dirty="0">
                <a:solidFill>
                  <a:srgbClr val="C00000"/>
                </a:solidFill>
              </a:rPr>
              <a:t>il </a:t>
            </a:r>
            <a:r>
              <a:rPr lang="it-IT" dirty="0" smtClean="0">
                <a:solidFill>
                  <a:srgbClr val="C00000"/>
                </a:solidFill>
              </a:rPr>
              <a:t>Caring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51520" y="195179"/>
            <a:ext cx="864096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senso </a:t>
            </a: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ETICO della </a:t>
            </a:r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Cura</a:t>
            </a:r>
          </a:p>
        </p:txBody>
      </p:sp>
    </p:spTree>
    <p:extLst>
      <p:ext uri="{BB962C8B-B14F-4D97-AF65-F5344CB8AC3E}">
        <p14:creationId xmlns:p14="http://schemas.microsoft.com/office/powerpoint/2010/main" val="326413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/>
          <p:nvPr/>
        </p:nvPicPr>
        <p:blipFill>
          <a:blip r:embed="rId2"/>
          <a:stretch>
            <a:fillRect/>
          </a:stretch>
        </p:blipFill>
        <p:spPr>
          <a:xfrm>
            <a:off x="755576" y="656692"/>
            <a:ext cx="7920880" cy="604331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51520" y="195179"/>
            <a:ext cx="864096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senso </a:t>
            </a: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ETICO della </a:t>
            </a:r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Cura</a:t>
            </a:r>
          </a:p>
        </p:txBody>
      </p:sp>
      <p:sp>
        <p:nvSpPr>
          <p:cNvPr id="4" name="CasellaDiTesto 3"/>
          <p:cNvSpPr txBox="1"/>
          <p:nvPr/>
        </p:nvSpPr>
        <p:spPr>
          <a:xfrm rot="16200000">
            <a:off x="-2631562" y="3447592"/>
            <a:ext cx="6135495" cy="36933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Pedagogia della Speranza &lt; &gt; Consapevolezza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708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/>
          <p:nvPr/>
        </p:nvPicPr>
        <p:blipFill>
          <a:blip r:embed="rId2"/>
          <a:stretch>
            <a:fillRect/>
          </a:stretch>
        </p:blipFill>
        <p:spPr>
          <a:xfrm>
            <a:off x="755576" y="548680"/>
            <a:ext cx="8136904" cy="615132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51520" y="195179"/>
            <a:ext cx="864096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senso </a:t>
            </a: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ETICO della </a:t>
            </a:r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Cura</a:t>
            </a:r>
          </a:p>
        </p:txBody>
      </p:sp>
      <p:sp>
        <p:nvSpPr>
          <p:cNvPr id="4" name="CasellaDiTesto 3"/>
          <p:cNvSpPr txBox="1"/>
          <p:nvPr/>
        </p:nvSpPr>
        <p:spPr>
          <a:xfrm rot="16200000">
            <a:off x="-2631562" y="3447592"/>
            <a:ext cx="6135495" cy="36933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Pedagogia della Speranza &lt; &gt; Consapevolezza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841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/>
          <p:nvPr/>
        </p:nvPicPr>
        <p:blipFill>
          <a:blip r:embed="rId2"/>
          <a:stretch>
            <a:fillRect/>
          </a:stretch>
        </p:blipFill>
        <p:spPr>
          <a:xfrm>
            <a:off x="620852" y="548680"/>
            <a:ext cx="8271628" cy="615132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51520" y="195179"/>
            <a:ext cx="864096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senso </a:t>
            </a: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ETICO della </a:t>
            </a:r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Cura</a:t>
            </a:r>
          </a:p>
        </p:txBody>
      </p:sp>
      <p:sp>
        <p:nvSpPr>
          <p:cNvPr id="4" name="CasellaDiTesto 3"/>
          <p:cNvSpPr txBox="1"/>
          <p:nvPr/>
        </p:nvSpPr>
        <p:spPr>
          <a:xfrm rot="16200000">
            <a:off x="-2631562" y="3447592"/>
            <a:ext cx="6135495" cy="36933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Pedagogia della Speranza &lt; &gt; Consapevolezza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753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73424" y="164517"/>
            <a:ext cx="864096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senso </a:t>
            </a: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ETICO della </a:t>
            </a:r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771800" y="4189150"/>
            <a:ext cx="4238918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8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TECNOS</a:t>
            </a:r>
            <a:endParaRPr lang="it-IT" sz="8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771800" y="3789040"/>
            <a:ext cx="4238918" cy="40011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ETHOS</a:t>
            </a:r>
            <a:endParaRPr lang="it-IT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771800" y="5517232"/>
            <a:ext cx="4238918" cy="40011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PATHOS</a:t>
            </a:r>
            <a:endParaRPr lang="it-IT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Connettore 2 11"/>
          <p:cNvCxnSpPr/>
          <p:nvPr/>
        </p:nvCxnSpPr>
        <p:spPr>
          <a:xfrm>
            <a:off x="7010718" y="4850869"/>
            <a:ext cx="1487678" cy="0"/>
          </a:xfrm>
          <a:prstGeom prst="straightConnector1">
            <a:avLst/>
          </a:prstGeom>
          <a:ln w="952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294092" y="1700808"/>
            <a:ext cx="4213012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8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TECNOS</a:t>
            </a:r>
            <a:endParaRPr lang="it-IT" sz="8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7" name="Connettore 2 26"/>
          <p:cNvCxnSpPr>
            <a:stCxn id="24" idx="3"/>
          </p:cNvCxnSpPr>
          <p:nvPr/>
        </p:nvCxnSpPr>
        <p:spPr>
          <a:xfrm flipV="1">
            <a:off x="4507104" y="2362527"/>
            <a:ext cx="743839" cy="1"/>
          </a:xfrm>
          <a:prstGeom prst="straightConnector1">
            <a:avLst/>
          </a:prstGeom>
          <a:ln w="952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68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8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73424" y="164517"/>
            <a:ext cx="864096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senso </a:t>
            </a: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ETICO della </a:t>
            </a:r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180332" y="3052674"/>
            <a:ext cx="2784310" cy="75405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3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TECNOS</a:t>
            </a:r>
            <a:endParaRPr lang="it-IT" sz="43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180332" y="2310712"/>
            <a:ext cx="2784310" cy="754053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ETHOS</a:t>
            </a:r>
            <a:endParaRPr lang="it-IT" sz="4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178227" y="3794636"/>
            <a:ext cx="2787546" cy="75405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PATHOS</a:t>
            </a:r>
            <a:endParaRPr lang="it-IT" sz="43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Arco 8"/>
          <p:cNvSpPr/>
          <p:nvPr/>
        </p:nvSpPr>
        <p:spPr>
          <a:xfrm>
            <a:off x="2664275" y="801408"/>
            <a:ext cx="3816424" cy="5256584"/>
          </a:xfrm>
          <a:prstGeom prst="arc">
            <a:avLst>
              <a:gd name="adj1" fmla="val 16200000"/>
              <a:gd name="adj2" fmla="val 5512990"/>
            </a:avLst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2 11"/>
          <p:cNvCxnSpPr/>
          <p:nvPr/>
        </p:nvCxnSpPr>
        <p:spPr>
          <a:xfrm>
            <a:off x="2411760" y="3424874"/>
            <a:ext cx="2160240" cy="0"/>
          </a:xfrm>
          <a:prstGeom prst="straightConnector1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>
            <a:stCxn id="9" idx="0"/>
          </p:cNvCxnSpPr>
          <p:nvPr/>
        </p:nvCxnSpPr>
        <p:spPr>
          <a:xfrm flipH="1">
            <a:off x="971600" y="801408"/>
            <a:ext cx="3600887" cy="262759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>
            <a:stCxn id="9" idx="2"/>
          </p:cNvCxnSpPr>
          <p:nvPr/>
        </p:nvCxnSpPr>
        <p:spPr>
          <a:xfrm flipH="1" flipV="1">
            <a:off x="971601" y="3429001"/>
            <a:ext cx="3514558" cy="26263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>
            <a:endCxn id="4" idx="0"/>
          </p:cNvCxnSpPr>
          <p:nvPr/>
        </p:nvCxnSpPr>
        <p:spPr>
          <a:xfrm flipH="1" flipV="1">
            <a:off x="4572487" y="2310712"/>
            <a:ext cx="1929629" cy="1114162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>
            <a:stCxn id="4" idx="0"/>
          </p:cNvCxnSpPr>
          <p:nvPr/>
        </p:nvCxnSpPr>
        <p:spPr>
          <a:xfrm flipH="1">
            <a:off x="2411760" y="2310712"/>
            <a:ext cx="2160727" cy="1118988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>
            <a:endCxn id="5" idx="2"/>
          </p:cNvCxnSpPr>
          <p:nvPr/>
        </p:nvCxnSpPr>
        <p:spPr>
          <a:xfrm flipH="1">
            <a:off x="4572000" y="3429700"/>
            <a:ext cx="1908699" cy="1118989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>
            <a:stCxn id="5" idx="2"/>
          </p:cNvCxnSpPr>
          <p:nvPr/>
        </p:nvCxnSpPr>
        <p:spPr>
          <a:xfrm flipH="1" flipV="1">
            <a:off x="2411760" y="3429700"/>
            <a:ext cx="2160240" cy="1118989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>
            <a:off x="6480699" y="3424874"/>
            <a:ext cx="2267765" cy="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>
            <a:off x="971601" y="3424874"/>
            <a:ext cx="1440159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/>
          <p:nvPr/>
        </p:nvCxnSpPr>
        <p:spPr>
          <a:xfrm>
            <a:off x="4593904" y="3424874"/>
            <a:ext cx="1908212" cy="4826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92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1520" y="195179"/>
            <a:ext cx="864096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senso </a:t>
            </a: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ETICO della </a:t>
            </a:r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Cura</a:t>
            </a:r>
          </a:p>
        </p:txBody>
      </p:sp>
      <p:grpSp>
        <p:nvGrpSpPr>
          <p:cNvPr id="7" name="Gruppo 6"/>
          <p:cNvGrpSpPr/>
          <p:nvPr/>
        </p:nvGrpSpPr>
        <p:grpSpPr>
          <a:xfrm>
            <a:off x="2375756" y="1455535"/>
            <a:ext cx="4392488" cy="3946930"/>
            <a:chOff x="3131840" y="1987965"/>
            <a:chExt cx="2880320" cy="2854176"/>
          </a:xfrm>
        </p:grpSpPr>
        <p:sp>
          <p:nvSpPr>
            <p:cNvPr id="3" name="Rettangolo 2"/>
            <p:cNvSpPr/>
            <p:nvPr/>
          </p:nvSpPr>
          <p:spPr>
            <a:xfrm>
              <a:off x="3131840" y="1987965"/>
              <a:ext cx="1440160" cy="1441035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dirty="0" smtClean="0"/>
                <a:t>Valorizzazione di se, degli altri, della situazione. </a:t>
              </a:r>
            </a:p>
            <a:p>
              <a:pPr algn="ctr"/>
              <a:r>
                <a:rPr lang="it-IT" sz="1600" dirty="0" smtClean="0"/>
                <a:t>Armonia</a:t>
              </a:r>
              <a:endParaRPr lang="it-IT" sz="1600" dirty="0"/>
            </a:p>
          </p:txBody>
        </p:sp>
        <p:sp>
          <p:nvSpPr>
            <p:cNvPr id="4" name="Rettangolo 3"/>
            <p:cNvSpPr/>
            <p:nvPr/>
          </p:nvSpPr>
          <p:spPr>
            <a:xfrm>
              <a:off x="4572000" y="1987965"/>
              <a:ext cx="1440160" cy="1441035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dirty="0" smtClean="0"/>
                <a:t>Svalutazione </a:t>
              </a:r>
            </a:p>
            <a:p>
              <a:pPr algn="ctr"/>
              <a:r>
                <a:rPr lang="it-IT" sz="1600" dirty="0" smtClean="0"/>
                <a:t>di se, sopravvalutazione degli altri. </a:t>
              </a:r>
            </a:p>
            <a:p>
              <a:pPr algn="ctr"/>
              <a:r>
                <a:rPr lang="it-IT" sz="1600" dirty="0" smtClean="0"/>
                <a:t>I problemi sono impossibili da risolvere.</a:t>
              </a:r>
              <a:endParaRPr lang="it-IT" sz="1600" dirty="0"/>
            </a:p>
          </p:txBody>
        </p:sp>
        <p:sp>
          <p:nvSpPr>
            <p:cNvPr id="5" name="Rettangolo 4"/>
            <p:cNvSpPr/>
            <p:nvPr/>
          </p:nvSpPr>
          <p:spPr>
            <a:xfrm>
              <a:off x="3131840" y="3401105"/>
              <a:ext cx="1440160" cy="144103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dirty="0"/>
                <a:t>Svalutazione </a:t>
              </a:r>
            </a:p>
            <a:p>
              <a:pPr algn="ctr"/>
              <a:r>
                <a:rPr lang="it-IT" sz="1600" dirty="0" smtClean="0"/>
                <a:t>degli altri, sopravvalutazione di se. </a:t>
              </a:r>
            </a:p>
            <a:p>
              <a:pPr algn="ctr"/>
              <a:r>
                <a:rPr lang="it-IT" sz="1600" dirty="0" smtClean="0"/>
                <a:t>Non vale la pena mettersi a risolvere i problemi.</a:t>
              </a:r>
              <a:endParaRPr lang="it-IT" sz="1600" dirty="0"/>
            </a:p>
          </p:txBody>
        </p:sp>
        <p:sp>
          <p:nvSpPr>
            <p:cNvPr id="6" name="Rettangolo 5"/>
            <p:cNvSpPr/>
            <p:nvPr/>
          </p:nvSpPr>
          <p:spPr>
            <a:xfrm>
              <a:off x="4572000" y="3401106"/>
              <a:ext cx="1440160" cy="144103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dirty="0" smtClean="0"/>
                <a:t>Svalutazione di se, degli altri, della situazione, del mondo. Depressione</a:t>
              </a:r>
              <a:endParaRPr lang="it-IT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4414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292669"/>
            <a:ext cx="6984776" cy="6272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0034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73424" y="164517"/>
            <a:ext cx="864096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senso </a:t>
            </a: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ETICO della </a:t>
            </a:r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Cura</a:t>
            </a:r>
          </a:p>
        </p:txBody>
      </p:sp>
      <p:sp>
        <p:nvSpPr>
          <p:cNvPr id="4" name="Rettangolo 3"/>
          <p:cNvSpPr/>
          <p:nvPr/>
        </p:nvSpPr>
        <p:spPr>
          <a:xfrm rot="2720521">
            <a:off x="1589868" y="1687951"/>
            <a:ext cx="1435660" cy="1454235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Valorizzazione di se, degli altri, della situazione. </a:t>
            </a:r>
          </a:p>
          <a:p>
            <a:pPr algn="ctr"/>
            <a:r>
              <a:rPr lang="it-IT" sz="1200" dirty="0" smtClean="0"/>
              <a:t>Armonia</a:t>
            </a:r>
            <a:endParaRPr lang="it-IT" sz="1200" dirty="0"/>
          </a:p>
        </p:txBody>
      </p:sp>
      <p:sp>
        <p:nvSpPr>
          <p:cNvPr id="5" name="Rettangolo 4"/>
          <p:cNvSpPr/>
          <p:nvPr/>
        </p:nvSpPr>
        <p:spPr>
          <a:xfrm rot="2720521">
            <a:off x="2591596" y="3100482"/>
            <a:ext cx="1435660" cy="145423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Svalutazione </a:t>
            </a:r>
          </a:p>
          <a:p>
            <a:pPr algn="ctr"/>
            <a:r>
              <a:rPr lang="it-IT" sz="1200" dirty="0" smtClean="0"/>
              <a:t>di se, sopravvalutazione degli altri. </a:t>
            </a:r>
          </a:p>
          <a:p>
            <a:pPr algn="ctr"/>
            <a:r>
              <a:rPr lang="it-IT" sz="1200" dirty="0" smtClean="0"/>
              <a:t>I problemi sono impossibili da risolvere.</a:t>
            </a:r>
            <a:endParaRPr lang="it-IT" sz="1200" dirty="0"/>
          </a:p>
        </p:txBody>
      </p:sp>
      <p:sp>
        <p:nvSpPr>
          <p:cNvPr id="6" name="Rettangolo 5"/>
          <p:cNvSpPr/>
          <p:nvPr/>
        </p:nvSpPr>
        <p:spPr>
          <a:xfrm rot="2720521">
            <a:off x="568114" y="3081632"/>
            <a:ext cx="1435660" cy="14542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/>
              <a:t>Svalutazione </a:t>
            </a:r>
          </a:p>
          <a:p>
            <a:pPr algn="ctr"/>
            <a:r>
              <a:rPr lang="it-IT" sz="1200" dirty="0" smtClean="0"/>
              <a:t>degli altri, sopravvalutazione di se. </a:t>
            </a:r>
          </a:p>
          <a:p>
            <a:pPr algn="ctr"/>
            <a:r>
              <a:rPr lang="it-IT" sz="1200" dirty="0" smtClean="0"/>
              <a:t>Non vale la pena mettersi a risolvere i problemi.</a:t>
            </a:r>
            <a:endParaRPr lang="it-IT" sz="1200" dirty="0"/>
          </a:p>
        </p:txBody>
      </p:sp>
      <p:sp>
        <p:nvSpPr>
          <p:cNvPr id="7" name="Rettangolo 6"/>
          <p:cNvSpPr/>
          <p:nvPr/>
        </p:nvSpPr>
        <p:spPr>
          <a:xfrm rot="2720521">
            <a:off x="1577200" y="4102839"/>
            <a:ext cx="1435660" cy="145423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Svalutazione di se, degli altri, della situazione, del mondo. Depressione</a:t>
            </a:r>
            <a:endParaRPr lang="it-IT" sz="1200" dirty="0"/>
          </a:p>
        </p:txBody>
      </p:sp>
      <p:grpSp>
        <p:nvGrpSpPr>
          <p:cNvPr id="30" name="Gruppo 29"/>
          <p:cNvGrpSpPr/>
          <p:nvPr/>
        </p:nvGrpSpPr>
        <p:grpSpPr>
          <a:xfrm>
            <a:off x="4503824" y="556192"/>
            <a:ext cx="4540665" cy="5801750"/>
            <a:chOff x="4503824" y="556192"/>
            <a:chExt cx="4540665" cy="5801750"/>
          </a:xfrm>
        </p:grpSpPr>
        <p:grpSp>
          <p:nvGrpSpPr>
            <p:cNvPr id="29" name="Gruppo 28"/>
            <p:cNvGrpSpPr/>
            <p:nvPr/>
          </p:nvGrpSpPr>
          <p:grpSpPr>
            <a:xfrm>
              <a:off x="4572000" y="556192"/>
              <a:ext cx="4472489" cy="2249764"/>
              <a:chOff x="4572000" y="556192"/>
              <a:chExt cx="4472489" cy="2249764"/>
            </a:xfrm>
          </p:grpSpPr>
          <p:sp>
            <p:nvSpPr>
              <p:cNvPr id="12" name="CasellaDiTesto 11"/>
              <p:cNvSpPr txBox="1"/>
              <p:nvPr/>
            </p:nvSpPr>
            <p:spPr>
              <a:xfrm>
                <a:off x="7993506" y="2535215"/>
                <a:ext cx="1050983" cy="2707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dirty="0" smtClean="0"/>
                  <a:t>PROTEZIONE</a:t>
                </a:r>
                <a:endParaRPr lang="it-IT" sz="1400" dirty="0"/>
              </a:p>
            </p:txBody>
          </p:sp>
          <p:grpSp>
            <p:nvGrpSpPr>
              <p:cNvPr id="27" name="Gruppo 26"/>
              <p:cNvGrpSpPr/>
              <p:nvPr/>
            </p:nvGrpSpPr>
            <p:grpSpPr>
              <a:xfrm>
                <a:off x="4572000" y="556192"/>
                <a:ext cx="3485532" cy="2249764"/>
                <a:chOff x="4572000" y="556192"/>
                <a:chExt cx="3485532" cy="2249764"/>
              </a:xfrm>
            </p:grpSpPr>
            <p:sp>
              <p:nvSpPr>
                <p:cNvPr id="8" name="Triangolo isoscele 7"/>
                <p:cNvSpPr/>
                <p:nvPr/>
              </p:nvSpPr>
              <p:spPr>
                <a:xfrm>
                  <a:off x="5474584" y="828987"/>
                  <a:ext cx="2582948" cy="1870906"/>
                </a:xfrm>
                <a:prstGeom prst="triangle">
                  <a:avLst/>
                </a:prstGeom>
                <a:solidFill>
                  <a:srgbClr val="00FF00"/>
                </a:solidFill>
                <a:ln>
                  <a:solidFill>
                    <a:srgbClr val="00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sp>
              <p:nvSpPr>
                <p:cNvPr id="10" name="CasellaDiTesto 9"/>
                <p:cNvSpPr txBox="1"/>
                <p:nvPr/>
              </p:nvSpPr>
              <p:spPr>
                <a:xfrm>
                  <a:off x="6357005" y="556192"/>
                  <a:ext cx="821043" cy="2707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400" dirty="0" smtClean="0"/>
                    <a:t>POTENZA</a:t>
                  </a:r>
                  <a:endParaRPr lang="it-IT" sz="1400" dirty="0"/>
                </a:p>
              </p:txBody>
            </p:sp>
            <p:sp>
              <p:nvSpPr>
                <p:cNvPr id="11" name="CasellaDiTesto 10"/>
                <p:cNvSpPr txBox="1"/>
                <p:nvPr/>
              </p:nvSpPr>
              <p:spPr>
                <a:xfrm>
                  <a:off x="4572000" y="2535217"/>
                  <a:ext cx="930776" cy="2707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400" dirty="0" smtClean="0"/>
                    <a:t>PERMESSO</a:t>
                  </a:r>
                  <a:endParaRPr lang="it-IT" sz="1400" dirty="0"/>
                </a:p>
              </p:txBody>
            </p:sp>
            <p:sp>
              <p:nvSpPr>
                <p:cNvPr id="13" name="Freccia ad arco 12"/>
                <p:cNvSpPr/>
                <p:nvPr/>
              </p:nvSpPr>
              <p:spPr>
                <a:xfrm>
                  <a:off x="6341142" y="1491630"/>
                  <a:ext cx="883640" cy="882778"/>
                </a:xfrm>
                <a:prstGeom prst="circularArrow">
                  <a:avLst/>
                </a:prstGeom>
                <a:solidFill>
                  <a:schemeClr val="bg1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Freccia ad arco 13"/>
                <p:cNvSpPr/>
                <p:nvPr/>
              </p:nvSpPr>
              <p:spPr>
                <a:xfrm rot="10800000">
                  <a:off x="6358559" y="1652439"/>
                  <a:ext cx="883640" cy="882778"/>
                </a:xfrm>
                <a:prstGeom prst="circularArrow">
                  <a:avLst/>
                </a:prstGeom>
                <a:solidFill>
                  <a:schemeClr val="bg1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26" name="Gruppo 25"/>
            <p:cNvGrpSpPr/>
            <p:nvPr/>
          </p:nvGrpSpPr>
          <p:grpSpPr>
            <a:xfrm>
              <a:off x="4642695" y="4031660"/>
              <a:ext cx="4224928" cy="2326282"/>
              <a:chOff x="4642695" y="4031660"/>
              <a:chExt cx="4224928" cy="2326282"/>
            </a:xfrm>
          </p:grpSpPr>
          <p:sp>
            <p:nvSpPr>
              <p:cNvPr id="9" name="Triangolo isoscele 8"/>
              <p:cNvSpPr/>
              <p:nvPr/>
            </p:nvSpPr>
            <p:spPr>
              <a:xfrm rot="10800000">
                <a:off x="5516849" y="4161089"/>
                <a:ext cx="2432418" cy="1788794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5" name="Freccia ad arco 14"/>
              <p:cNvSpPr/>
              <p:nvPr/>
            </p:nvSpPr>
            <p:spPr>
              <a:xfrm>
                <a:off x="6287511" y="4216097"/>
                <a:ext cx="832143" cy="844034"/>
              </a:xfrm>
              <a:prstGeom prst="circular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Freccia ad arco 15"/>
              <p:cNvSpPr/>
              <p:nvPr/>
            </p:nvSpPr>
            <p:spPr>
              <a:xfrm rot="10800000">
                <a:off x="6287511" y="4344273"/>
                <a:ext cx="832143" cy="844034"/>
              </a:xfrm>
              <a:prstGeom prst="circular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CasellaDiTesto 16"/>
              <p:cNvSpPr txBox="1"/>
              <p:nvPr/>
            </p:nvSpPr>
            <p:spPr>
              <a:xfrm>
                <a:off x="4642695" y="4031660"/>
                <a:ext cx="766582" cy="258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dirty="0" smtClean="0"/>
                  <a:t>Salvatore</a:t>
                </a:r>
                <a:endParaRPr lang="it-IT" sz="1400" dirty="0"/>
              </a:p>
            </p:txBody>
          </p:sp>
          <p:sp>
            <p:nvSpPr>
              <p:cNvPr id="18" name="CasellaDiTesto 17"/>
              <p:cNvSpPr txBox="1"/>
              <p:nvPr/>
            </p:nvSpPr>
            <p:spPr>
              <a:xfrm>
                <a:off x="7927878" y="4031660"/>
                <a:ext cx="939745" cy="258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dirty="0" smtClean="0"/>
                  <a:t>Persecutore</a:t>
                </a:r>
                <a:endParaRPr lang="it-IT" sz="1400" dirty="0"/>
              </a:p>
            </p:txBody>
          </p:sp>
          <p:sp>
            <p:nvSpPr>
              <p:cNvPr id="19" name="CasellaDiTesto 18"/>
              <p:cNvSpPr txBox="1"/>
              <p:nvPr/>
            </p:nvSpPr>
            <p:spPr>
              <a:xfrm>
                <a:off x="6413435" y="6099086"/>
                <a:ext cx="639246" cy="258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dirty="0" smtClean="0"/>
                  <a:t>Vittima</a:t>
                </a:r>
                <a:endParaRPr lang="it-IT" sz="1400" dirty="0"/>
              </a:p>
            </p:txBody>
          </p:sp>
        </p:grpSp>
        <p:grpSp>
          <p:nvGrpSpPr>
            <p:cNvPr id="28" name="Gruppo 27"/>
            <p:cNvGrpSpPr/>
            <p:nvPr/>
          </p:nvGrpSpPr>
          <p:grpSpPr>
            <a:xfrm>
              <a:off x="4503824" y="2871101"/>
              <a:ext cx="4508607" cy="1120530"/>
              <a:chOff x="4503824" y="2871101"/>
              <a:chExt cx="4508607" cy="1120530"/>
            </a:xfrm>
          </p:grpSpPr>
          <p:sp>
            <p:nvSpPr>
              <p:cNvPr id="20" name="CasellaDiTesto 19"/>
              <p:cNvSpPr txBox="1"/>
              <p:nvPr/>
            </p:nvSpPr>
            <p:spPr>
              <a:xfrm>
                <a:off x="4503824" y="3259723"/>
                <a:ext cx="4508607" cy="307777"/>
              </a:xfrm>
              <a:prstGeom prst="rect">
                <a:avLst/>
              </a:prstGeom>
              <a:solidFill>
                <a:srgbClr val="00FF00"/>
              </a:solidFill>
              <a:ln w="38100">
                <a:solidFill>
                  <a:srgbClr val="FFFF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it-IT" sz="1400" dirty="0" smtClean="0"/>
                  <a:t>Pedagogia della Speranza &lt; &gt; CONSAPEVOLEZZA &lt; &gt; CARING</a:t>
                </a:r>
                <a:endParaRPr lang="it-IT" sz="1400" dirty="0"/>
              </a:p>
            </p:txBody>
          </p:sp>
          <p:sp>
            <p:nvSpPr>
              <p:cNvPr id="24" name="Freccia in giù 23"/>
              <p:cNvSpPr/>
              <p:nvPr/>
            </p:nvSpPr>
            <p:spPr>
              <a:xfrm rot="10800000">
                <a:off x="5947498" y="3582877"/>
                <a:ext cx="1512168" cy="408754"/>
              </a:xfrm>
              <a:prstGeom prst="downArrow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5" name="Freccia in giù 24"/>
              <p:cNvSpPr/>
              <p:nvPr/>
            </p:nvSpPr>
            <p:spPr>
              <a:xfrm rot="10800000">
                <a:off x="5976974" y="2871101"/>
                <a:ext cx="1512168" cy="408754"/>
              </a:xfrm>
              <a:prstGeom prst="downArrow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32" name="Freccia circolare in giù 31"/>
          <p:cNvSpPr/>
          <p:nvPr/>
        </p:nvSpPr>
        <p:spPr>
          <a:xfrm>
            <a:off x="2195736" y="691561"/>
            <a:ext cx="4091774" cy="57719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3" name="Freccia circolare in giù 32"/>
          <p:cNvSpPr/>
          <p:nvPr/>
        </p:nvSpPr>
        <p:spPr>
          <a:xfrm flipV="1">
            <a:off x="2195736" y="5949884"/>
            <a:ext cx="4439444" cy="70043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8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51520" y="195179"/>
            <a:ext cx="864096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senso </a:t>
            </a: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ETICO della </a:t>
            </a:r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51521" y="2283242"/>
            <a:ext cx="864096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Società Cittadini Utenti Popolazione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51520" y="3425167"/>
            <a:ext cx="8640960" cy="36933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Risposte </a:t>
            </a: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ETICHE di </a:t>
            </a: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SALUTE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740716" y="5703584"/>
            <a:ext cx="2066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SISTEMA SANITARIO</a:t>
            </a:r>
            <a:endParaRPr lang="it-IT" dirty="0"/>
          </a:p>
        </p:txBody>
      </p:sp>
      <p:sp>
        <p:nvSpPr>
          <p:cNvPr id="9" name="Freccia in giù 8"/>
          <p:cNvSpPr/>
          <p:nvPr/>
        </p:nvSpPr>
        <p:spPr>
          <a:xfrm rot="10800000">
            <a:off x="1437628" y="4356925"/>
            <a:ext cx="792088" cy="544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658060" y="5255154"/>
            <a:ext cx="2231456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Risposte RIDUTTIVE</a:t>
            </a:r>
            <a:endParaRPr lang="it-IT" dirty="0"/>
          </a:p>
        </p:txBody>
      </p:sp>
      <p:sp>
        <p:nvSpPr>
          <p:cNvPr id="12" name="Freccia in giù 11"/>
          <p:cNvSpPr/>
          <p:nvPr/>
        </p:nvSpPr>
        <p:spPr>
          <a:xfrm rot="10800000">
            <a:off x="5261499" y="4361640"/>
            <a:ext cx="792088" cy="544707"/>
          </a:xfrm>
          <a:prstGeom prst="downArrow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Freccia in giù 13"/>
          <p:cNvSpPr/>
          <p:nvPr/>
        </p:nvSpPr>
        <p:spPr>
          <a:xfrm rot="10800000">
            <a:off x="6557643" y="4362191"/>
            <a:ext cx="792088" cy="544707"/>
          </a:xfrm>
          <a:prstGeom prst="downArrow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in giù 14"/>
          <p:cNvSpPr/>
          <p:nvPr/>
        </p:nvSpPr>
        <p:spPr>
          <a:xfrm rot="10800000">
            <a:off x="7863000" y="4362190"/>
            <a:ext cx="792088" cy="544707"/>
          </a:xfrm>
          <a:prstGeom prst="downArrow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4860032" y="5286472"/>
            <a:ext cx="4032448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Risposte Integrate CONSAPEVOLI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5154037" y="4901631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Medicina</a:t>
            </a:r>
            <a:endParaRPr lang="it-IT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6557641" y="4917140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Caring</a:t>
            </a:r>
            <a:endParaRPr lang="it-IT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7872500" y="4917140"/>
            <a:ext cx="662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Altro</a:t>
            </a:r>
            <a:endParaRPr lang="it-IT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5643386" y="5703246"/>
            <a:ext cx="2508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di CURE - CARE</a:t>
            </a:r>
            <a:endParaRPr lang="it-IT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1468800" y="3799624"/>
            <a:ext cx="609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Oggi</a:t>
            </a:r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6494264" y="3799624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Domani</a:t>
            </a:r>
            <a:endParaRPr lang="it-IT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4766868" y="1120968"/>
            <a:ext cx="4118612" cy="92333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ETICA della CURA Globale</a:t>
            </a:r>
          </a:p>
          <a:p>
            <a:pPr algn="ctr"/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Inclusione Cooperazione Consapevolezza</a:t>
            </a:r>
          </a:p>
          <a:p>
            <a:pPr algn="ctr"/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Giustizia e Pace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251521" y="1259468"/>
            <a:ext cx="3927522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FRAMMENTAZIONE ETICA e SOCIALE</a:t>
            </a:r>
          </a:p>
          <a:p>
            <a:pPr algn="ctr"/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Conflitto Competizione Povertà</a:t>
            </a:r>
            <a:endParaRPr lang="it-IT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uppo 7"/>
          <p:cNvGrpSpPr/>
          <p:nvPr/>
        </p:nvGrpSpPr>
        <p:grpSpPr>
          <a:xfrm rot="4556541">
            <a:off x="3185653" y="4722390"/>
            <a:ext cx="1435790" cy="1434860"/>
            <a:chOff x="3568258" y="3984290"/>
            <a:chExt cx="1435790" cy="1096313"/>
          </a:xfrm>
        </p:grpSpPr>
        <p:sp>
          <p:nvSpPr>
            <p:cNvPr id="2" name="Freccia circolare in giù 1"/>
            <p:cNvSpPr/>
            <p:nvPr/>
          </p:nvSpPr>
          <p:spPr>
            <a:xfrm>
              <a:off x="3609201" y="3984290"/>
              <a:ext cx="1394847" cy="466690"/>
            </a:xfrm>
            <a:prstGeom prst="curvedDownArrow">
              <a:avLst/>
            </a:prstGeom>
            <a:solidFill>
              <a:srgbClr val="FF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24" name="Freccia circolare in giù 23"/>
            <p:cNvSpPr/>
            <p:nvPr/>
          </p:nvSpPr>
          <p:spPr>
            <a:xfrm rot="10800000">
              <a:off x="3568258" y="4613913"/>
              <a:ext cx="1394847" cy="466690"/>
            </a:xfrm>
            <a:prstGeom prst="curvedDownArrow">
              <a:avLst/>
            </a:prstGeom>
            <a:solidFill>
              <a:srgbClr val="FF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sp>
        <p:nvSpPr>
          <p:cNvPr id="11" name="Freccia in giù 10"/>
          <p:cNvSpPr/>
          <p:nvPr/>
        </p:nvSpPr>
        <p:spPr>
          <a:xfrm rot="10800000">
            <a:off x="3471485" y="2839842"/>
            <a:ext cx="2186057" cy="360040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226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1"/>
          <p:cNvSpPr>
            <a:spLocks noChangeArrowheads="1"/>
          </p:cNvSpPr>
          <p:nvPr/>
        </p:nvSpPr>
        <p:spPr bwMode="auto">
          <a:xfrm>
            <a:off x="1968500" y="1746190"/>
            <a:ext cx="5207000" cy="336562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it-IT" altLang="it-IT" sz="2800" b="1" dirty="0">
              <a:solidFill>
                <a:schemeClr val="bg1"/>
              </a:solidFill>
              <a:latin typeface="Garamond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it-IT" altLang="it-IT" sz="2800" b="1" dirty="0" smtClean="0">
              <a:solidFill>
                <a:schemeClr val="bg1"/>
              </a:solidFill>
              <a:latin typeface="Garamond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 sz="2800" b="1" dirty="0" smtClean="0">
                <a:solidFill>
                  <a:schemeClr val="bg1"/>
                </a:solidFill>
                <a:latin typeface="Garamond" pitchFamily="18" charset="0"/>
              </a:rPr>
              <a:t>ALLARGARE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 sz="2800" b="1" dirty="0" smtClean="0">
                <a:solidFill>
                  <a:schemeClr val="bg1"/>
                </a:solidFill>
                <a:latin typeface="Garamond" pitchFamily="18" charset="0"/>
              </a:rPr>
              <a:t>lo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 sz="2800" b="1" dirty="0" smtClean="0">
                <a:solidFill>
                  <a:schemeClr val="bg1"/>
                </a:solidFill>
                <a:latin typeface="Garamond" pitchFamily="18" charset="0"/>
              </a:rPr>
              <a:t>SGUARDO</a:t>
            </a:r>
            <a:endParaRPr lang="it-IT" altLang="it-IT" sz="2800" b="1" dirty="0">
              <a:solidFill>
                <a:schemeClr val="bg1"/>
              </a:solidFill>
              <a:latin typeface="Garamond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it-IT" altLang="it-IT" sz="2800" b="1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8931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/>
          <p:cNvGrpSpPr/>
          <p:nvPr/>
        </p:nvGrpSpPr>
        <p:grpSpPr>
          <a:xfrm>
            <a:off x="395536" y="332656"/>
            <a:ext cx="2095500" cy="2274332"/>
            <a:chOff x="395536" y="990600"/>
            <a:chExt cx="2095500" cy="2274332"/>
          </a:xfrm>
        </p:grpSpPr>
        <p:pic>
          <p:nvPicPr>
            <p:cNvPr id="1026" name="Picture 2" descr="https://upload.wikimedia.org/wikipedia/commons/thumb/8/8c/ArjunAppadurai.jpg/220px-ArjunAppadurai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990600"/>
              <a:ext cx="20955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CasellaDiTesto 2"/>
            <p:cNvSpPr txBox="1"/>
            <p:nvPr/>
          </p:nvSpPr>
          <p:spPr>
            <a:xfrm>
              <a:off x="395536" y="2895600"/>
              <a:ext cx="2095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ARIJUN APPADURAI</a:t>
              </a:r>
              <a:endParaRPr lang="it-IT" dirty="0"/>
            </a:p>
          </p:txBody>
        </p:sp>
      </p:grpSp>
      <p:sp>
        <p:nvSpPr>
          <p:cNvPr id="2" name="Rettangolo 1"/>
          <p:cNvSpPr/>
          <p:nvPr/>
        </p:nvSpPr>
        <p:spPr>
          <a:xfrm>
            <a:off x="395536" y="2690336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err="1"/>
              <a:t>Etnorami</a:t>
            </a:r>
            <a:r>
              <a:rPr lang="it-IT" dirty="0"/>
              <a:t> (</a:t>
            </a:r>
            <a:r>
              <a:rPr lang="it-IT" i="1" dirty="0" err="1"/>
              <a:t>ethnoscapes</a:t>
            </a:r>
            <a:r>
              <a:rPr lang="it-IT" dirty="0"/>
              <a:t>): </a:t>
            </a:r>
            <a:r>
              <a:rPr lang="it-IT" dirty="0">
                <a:hlinkClick r:id="rId3" tooltip="Migrazione"/>
              </a:rPr>
              <a:t>migrazioni</a:t>
            </a:r>
            <a:r>
              <a:rPr lang="it-IT" dirty="0"/>
              <a:t> e "</a:t>
            </a:r>
            <a:r>
              <a:rPr lang="it-IT" dirty="0">
                <a:hlinkClick r:id="rId4" tooltip="Diaspora"/>
              </a:rPr>
              <a:t>diaspore</a:t>
            </a:r>
            <a:r>
              <a:rPr lang="it-IT" dirty="0"/>
              <a:t>" umane;</a:t>
            </a:r>
          </a:p>
          <a:p>
            <a:pPr algn="ctr"/>
            <a:r>
              <a:rPr lang="it-IT" b="1" dirty="0" err="1"/>
              <a:t>Mediorami</a:t>
            </a:r>
            <a:r>
              <a:rPr lang="it-IT" dirty="0"/>
              <a:t> (</a:t>
            </a:r>
            <a:r>
              <a:rPr lang="it-IT" i="1" dirty="0" err="1"/>
              <a:t>mediascapes</a:t>
            </a:r>
            <a:r>
              <a:rPr lang="it-IT" i="1" dirty="0"/>
              <a:t>)</a:t>
            </a:r>
            <a:r>
              <a:rPr lang="it-IT" dirty="0"/>
              <a:t>: flusso dei </a:t>
            </a:r>
            <a:r>
              <a:rPr lang="it-IT" dirty="0">
                <a:hlinkClick r:id="rId5" tooltip="Simbolo"/>
              </a:rPr>
              <a:t>simboli</a:t>
            </a:r>
            <a:r>
              <a:rPr lang="it-IT" dirty="0"/>
              <a:t>;</a:t>
            </a:r>
          </a:p>
          <a:p>
            <a:pPr algn="ctr"/>
            <a:r>
              <a:rPr lang="it-IT" b="1" dirty="0" err="1"/>
              <a:t>Tecnorami</a:t>
            </a:r>
            <a:r>
              <a:rPr lang="it-IT" dirty="0"/>
              <a:t> (</a:t>
            </a:r>
            <a:r>
              <a:rPr lang="it-IT" i="1" dirty="0" err="1"/>
              <a:t>technoscapes</a:t>
            </a:r>
            <a:r>
              <a:rPr lang="it-IT" i="1" dirty="0"/>
              <a:t>)</a:t>
            </a:r>
            <a:r>
              <a:rPr lang="it-IT" dirty="0"/>
              <a:t>: movimento delle </a:t>
            </a:r>
            <a:r>
              <a:rPr lang="it-IT" dirty="0">
                <a:hlinkClick r:id="rId6" tooltip="Tecnologia"/>
              </a:rPr>
              <a:t>tecnologie;</a:t>
            </a:r>
            <a:endParaRPr lang="it-IT" dirty="0"/>
          </a:p>
          <a:p>
            <a:pPr algn="ctr"/>
            <a:r>
              <a:rPr lang="it-IT" b="1" dirty="0" err="1"/>
              <a:t>Finanziorami</a:t>
            </a:r>
            <a:r>
              <a:rPr lang="it-IT" dirty="0"/>
              <a:t> (</a:t>
            </a:r>
            <a:r>
              <a:rPr lang="it-IT" i="1" dirty="0" err="1"/>
              <a:t>finanscapes</a:t>
            </a:r>
            <a:r>
              <a:rPr lang="it-IT" dirty="0"/>
              <a:t>) : movimento del </a:t>
            </a:r>
            <a:r>
              <a:rPr lang="it-IT" dirty="0">
                <a:hlinkClick r:id="rId7" tooltip="Denaro"/>
              </a:rPr>
              <a:t>denaro</a:t>
            </a:r>
            <a:r>
              <a:rPr lang="it-IT" dirty="0"/>
              <a:t>;</a:t>
            </a:r>
          </a:p>
          <a:p>
            <a:pPr algn="ctr"/>
            <a:r>
              <a:rPr lang="it-IT" b="1" dirty="0" err="1"/>
              <a:t>Ideorami</a:t>
            </a:r>
            <a:r>
              <a:rPr lang="it-IT" dirty="0"/>
              <a:t> (</a:t>
            </a:r>
            <a:r>
              <a:rPr lang="it-IT" i="1" dirty="0" err="1"/>
              <a:t>ideoscapes</a:t>
            </a:r>
            <a:r>
              <a:rPr lang="it-IT" dirty="0"/>
              <a:t>): flussi di </a:t>
            </a:r>
            <a:r>
              <a:rPr lang="it-IT" dirty="0">
                <a:hlinkClick r:id="rId8" tooltip="Idee"/>
              </a:rPr>
              <a:t>idee</a:t>
            </a:r>
            <a:r>
              <a:rPr lang="it-IT" dirty="0"/>
              <a:t>;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588383"/>
              </p:ext>
            </p:extLst>
          </p:nvPr>
        </p:nvGraphicFramePr>
        <p:xfrm>
          <a:off x="395536" y="4365104"/>
          <a:ext cx="8229600" cy="2376264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1399969">
                <a:tc>
                  <a:txBody>
                    <a:bodyPr/>
                    <a:lstStyle/>
                    <a:p>
                      <a:r>
                        <a:rPr lang="it-IT" sz="1400" dirty="0">
                          <a:effectLst/>
                        </a:rPr>
                        <a:t>« La relazione tra i singoli scenari è profondamente disgiunta e imprevedibile dato che ognuno di questi panorami è soggetto alle sue costrizioni e ai suoi stimoli (alcuni politici, altri informazionali, altri tecno ambientali) mentre allo stesso tempo ognuno agisce come una costrizione e un parametro per variazioni negli altri. Quindi anche un modello elementare di economia politica globale deve tenere in considerazione le relazioni profondamente disgiuntive tra movimenti di persone, flusso tecnologico e trasferimenti finanziari »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76295">
                <a:tc>
                  <a:txBody>
                    <a:bodyPr/>
                    <a:lstStyle/>
                    <a:p>
                      <a:r>
                        <a:rPr lang="it-IT" sz="1100" dirty="0">
                          <a:effectLst/>
                        </a:rPr>
                        <a:t>(</a:t>
                      </a:r>
                      <a:r>
                        <a:rPr lang="it-IT" sz="1100" dirty="0" err="1">
                          <a:effectLst/>
                        </a:rPr>
                        <a:t>Appadurai</a:t>
                      </a:r>
                      <a:r>
                        <a:rPr lang="it-IT" sz="1100" dirty="0">
                          <a:effectLst/>
                        </a:rPr>
                        <a:t>, 1996</a:t>
                      </a:r>
                      <a:r>
                        <a:rPr lang="it-IT" sz="1100" dirty="0" smtClean="0">
                          <a:effectLst/>
                        </a:rPr>
                        <a:t>)</a:t>
                      </a:r>
                      <a:endParaRPr lang="it-IT" sz="11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 </a:t>
                      </a:r>
                      <a:r>
                        <a:rPr lang="it-IT" sz="11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Appadurai</a:t>
                      </a:r>
                      <a:r>
                        <a:rPr lang="it-IT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it-IT" sz="11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Modernity</a:t>
                      </a:r>
                      <a:r>
                        <a:rPr lang="it-IT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1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</a:t>
                      </a:r>
                      <a:r>
                        <a:rPr lang="it-IT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Large: Cultural </a:t>
                      </a:r>
                      <a:r>
                        <a:rPr lang="it-IT" sz="11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Dimensions</a:t>
                      </a:r>
                      <a:r>
                        <a:rPr lang="it-IT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it-IT" sz="11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Globalization</a:t>
                      </a:r>
                      <a:r>
                        <a:rPr lang="it-IT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11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University</a:t>
                      </a:r>
                      <a:r>
                        <a:rPr lang="it-IT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Minnesota Press, Minneapolis-</a:t>
                      </a:r>
                      <a:r>
                        <a:rPr lang="it-IT" sz="11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London</a:t>
                      </a:r>
                      <a:r>
                        <a:rPr lang="it-IT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1996, </a:t>
                      </a:r>
                      <a:r>
                        <a:rPr lang="it-IT" sz="11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trad</a:t>
                      </a:r>
                      <a:r>
                        <a:rPr lang="it-IT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it-IT" sz="11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lang="it-IT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 Modernità in polvere. Dimensioni culturali della globalizzazione, </a:t>
                      </a:r>
                      <a:r>
                        <a:rPr lang="it-IT" sz="11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Meltemi</a:t>
                      </a:r>
                      <a:r>
                        <a:rPr lang="it-IT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Roma 2001, ISBN 88-8353-060-8</a:t>
                      </a:r>
                    </a:p>
                    <a:p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732242"/>
              </p:ext>
            </p:extLst>
          </p:nvPr>
        </p:nvGraphicFramePr>
        <p:xfrm>
          <a:off x="4705672" y="116632"/>
          <a:ext cx="4114800" cy="2680581"/>
        </p:xfrm>
        <a:graphic>
          <a:graphicData uri="http://schemas.openxmlformats.org/drawingml/2006/table">
            <a:tbl>
              <a:tblPr/>
              <a:tblGrid>
                <a:gridCol w="4114800"/>
              </a:tblGrid>
              <a:tr h="2006702">
                <a:tc>
                  <a:txBody>
                    <a:bodyPr/>
                    <a:lstStyle/>
                    <a:p>
                      <a:r>
                        <a:rPr lang="it-IT" sz="1400" dirty="0">
                          <a:effectLst/>
                        </a:rPr>
                        <a:t>« Le culture complesse del nostro tempo sono molto visibilmente in stato di flusso, e considerarle “processi” è altrettanto naturale che considerarle “strutture”. Sono determinate dal cambiamento nel </a:t>
                      </a:r>
                      <a:r>
                        <a:rPr lang="it-IT" sz="1400" dirty="0" err="1">
                          <a:effectLst/>
                        </a:rPr>
                        <a:t>microtempo</a:t>
                      </a:r>
                      <a:r>
                        <a:rPr lang="it-IT" sz="1400" dirty="0">
                          <a:effectLst/>
                        </a:rPr>
                        <a:t> e nel </a:t>
                      </a:r>
                      <a:r>
                        <a:rPr lang="it-IT" sz="1400" dirty="0" err="1">
                          <a:effectLst/>
                        </a:rPr>
                        <a:t>macrotempo</a:t>
                      </a:r>
                      <a:r>
                        <a:rPr lang="it-IT" sz="1400" dirty="0">
                          <a:effectLst/>
                        </a:rPr>
                        <a:t>: cambiamenti reversibili e non, del tutto o di alcune parti. C’è una distribuzione differenziata non solo dei significati e delle loro forme manifeste, ma anche dei tipi di processi culturali »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8901">
                <a:tc>
                  <a:txBody>
                    <a:bodyPr/>
                    <a:lstStyle/>
                    <a:p>
                      <a:r>
                        <a:rPr lang="it-IT" sz="1400" dirty="0">
                          <a:effectLst/>
                        </a:rPr>
                        <a:t>(</a:t>
                      </a:r>
                      <a:r>
                        <a:rPr lang="it-IT" sz="1400" dirty="0" err="1">
                          <a:effectLst/>
                        </a:rPr>
                        <a:t>Hannerz</a:t>
                      </a:r>
                      <a:r>
                        <a:rPr lang="it-IT" sz="1400" dirty="0">
                          <a:effectLst/>
                        </a:rPr>
                        <a:t> 1992, p. 166)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641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ccia bidirezionale orizzontale 1"/>
          <p:cNvSpPr/>
          <p:nvPr/>
        </p:nvSpPr>
        <p:spPr>
          <a:xfrm>
            <a:off x="836033" y="2431367"/>
            <a:ext cx="2016224" cy="1394444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MERCI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Freccia bidirezionale orizzontale 2"/>
          <p:cNvSpPr/>
          <p:nvPr/>
        </p:nvSpPr>
        <p:spPr>
          <a:xfrm>
            <a:off x="3535681" y="2431367"/>
            <a:ext cx="2016224" cy="1394444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PERSONE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Freccia bidirezionale orizzontale 3"/>
          <p:cNvSpPr/>
          <p:nvPr/>
        </p:nvSpPr>
        <p:spPr>
          <a:xfrm>
            <a:off x="6176182" y="2443746"/>
            <a:ext cx="2016224" cy="1394444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DENARO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" name="Freccia in giù 4"/>
          <p:cNvSpPr/>
          <p:nvPr/>
        </p:nvSpPr>
        <p:spPr>
          <a:xfrm>
            <a:off x="251520" y="260648"/>
            <a:ext cx="8640960" cy="201622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ECONOMIA GLOBALE</a:t>
            </a:r>
          </a:p>
          <a:p>
            <a:pPr algn="ctr"/>
            <a:endParaRPr lang="it-IT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Libera circolazione di:</a:t>
            </a:r>
            <a:endParaRPr lang="it-IT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reccia in su 5"/>
          <p:cNvSpPr/>
          <p:nvPr/>
        </p:nvSpPr>
        <p:spPr>
          <a:xfrm>
            <a:off x="251520" y="3933056"/>
            <a:ext cx="8640960" cy="2376264"/>
          </a:xfrm>
          <a:prstGeom prst="upArrow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«CURA»</a:t>
            </a:r>
          </a:p>
          <a:p>
            <a:pPr algn="ctr"/>
            <a:r>
              <a:rPr lang="it-IT" sz="4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 il </a:t>
            </a:r>
          </a:p>
          <a:p>
            <a:pPr algn="ctr"/>
            <a:r>
              <a:rPr lang="it-IT" sz="4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RUOLO degli STATI</a:t>
            </a:r>
            <a:endParaRPr lang="it-IT" sz="40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621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e 4"/>
          <p:cNvSpPr/>
          <p:nvPr/>
        </p:nvSpPr>
        <p:spPr>
          <a:xfrm>
            <a:off x="3854365" y="2550158"/>
            <a:ext cx="3744416" cy="3528392"/>
          </a:xfrm>
          <a:prstGeom prst="ellipse">
            <a:avLst/>
          </a:prstGeom>
          <a:noFill/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6300192" y="4151623"/>
            <a:ext cx="992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</a:t>
            </a:r>
            <a:endParaRPr lang="it-IT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vale 3"/>
          <p:cNvSpPr/>
          <p:nvPr/>
        </p:nvSpPr>
        <p:spPr>
          <a:xfrm>
            <a:off x="4346882" y="3212976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vale 1"/>
          <p:cNvSpPr/>
          <p:nvPr/>
        </p:nvSpPr>
        <p:spPr>
          <a:xfrm>
            <a:off x="4778930" y="3068960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Arco a tutto sesto 5"/>
          <p:cNvSpPr/>
          <p:nvPr/>
        </p:nvSpPr>
        <p:spPr>
          <a:xfrm rot="3796043">
            <a:off x="3974010" y="2582501"/>
            <a:ext cx="1356196" cy="360040"/>
          </a:xfrm>
          <a:prstGeom prst="blockArc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1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>
          <a:xfrm>
            <a:off x="1550109" y="1665027"/>
            <a:ext cx="3744416" cy="3528392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3854365" y="1664804"/>
            <a:ext cx="3744416" cy="3528392"/>
          </a:xfrm>
          <a:prstGeom prst="ellipse">
            <a:avLst/>
          </a:prstGeom>
          <a:noFill/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6300192" y="4151623"/>
            <a:ext cx="992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</a:t>
            </a:r>
            <a:endParaRPr lang="it-IT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835696" y="4129688"/>
            <a:ext cx="1071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</a:t>
            </a:r>
            <a:endParaRPr lang="it-IT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e 5"/>
          <p:cNvSpPr/>
          <p:nvPr/>
        </p:nvSpPr>
        <p:spPr>
          <a:xfrm>
            <a:off x="4346882" y="3212976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Arco a tutto sesto 1"/>
          <p:cNvSpPr/>
          <p:nvPr/>
        </p:nvSpPr>
        <p:spPr>
          <a:xfrm rot="2072876">
            <a:off x="3668785" y="2088098"/>
            <a:ext cx="1356196" cy="360040"/>
          </a:xfrm>
          <a:prstGeom prst="blockArc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>
          <a:xfrm>
            <a:off x="1550109" y="2550381"/>
            <a:ext cx="3744416" cy="3528392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3854365" y="2550158"/>
            <a:ext cx="3744416" cy="3528392"/>
          </a:xfrm>
          <a:prstGeom prst="ellipse">
            <a:avLst/>
          </a:prstGeom>
          <a:noFill/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2702237" y="246125"/>
            <a:ext cx="3744416" cy="352839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3845915" y="1541616"/>
            <a:ext cx="1433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TECNOLOGIA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950555" y="4058387"/>
            <a:ext cx="992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</a:t>
            </a:r>
            <a:endParaRPr lang="it-IT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324064" y="4078760"/>
            <a:ext cx="1071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</a:t>
            </a:r>
            <a:endParaRPr lang="it-IT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155575" y="223939"/>
            <a:ext cx="1680121" cy="1476869"/>
            <a:chOff x="155575" y="223939"/>
            <a:chExt cx="2095500" cy="1971048"/>
          </a:xfrm>
        </p:grpSpPr>
        <p:sp>
          <p:nvSpPr>
            <p:cNvPr id="14" name="CasellaDiTesto 13"/>
            <p:cNvSpPr txBox="1"/>
            <p:nvPr/>
          </p:nvSpPr>
          <p:spPr>
            <a:xfrm>
              <a:off x="155575" y="1825655"/>
              <a:ext cx="2095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/>
                <a:t>Luciano Floridi</a:t>
              </a:r>
              <a:endParaRPr lang="it-IT" dirty="0"/>
            </a:p>
          </p:txBody>
        </p:sp>
        <p:pic>
          <p:nvPicPr>
            <p:cNvPr id="2050" name="Picture 2" descr="https://upload.wikimedia.org/wikipedia/commons/thumb/3/3b/Luciano_floridi.jpg/220px-Luciano_floridi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223939"/>
              <a:ext cx="2095500" cy="1571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Ovale 2"/>
          <p:cNvSpPr/>
          <p:nvPr/>
        </p:nvSpPr>
        <p:spPr>
          <a:xfrm>
            <a:off x="4346882" y="3212976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0" name="Gruppo 9"/>
          <p:cNvGrpSpPr/>
          <p:nvPr/>
        </p:nvGrpSpPr>
        <p:grpSpPr>
          <a:xfrm rot="7740296">
            <a:off x="2573965" y="2796411"/>
            <a:ext cx="2232247" cy="438413"/>
            <a:chOff x="5924596" y="1787932"/>
            <a:chExt cx="2232247" cy="438413"/>
          </a:xfrm>
        </p:grpSpPr>
        <p:sp>
          <p:nvSpPr>
            <p:cNvPr id="8" name="Freccia a sinistra 7"/>
            <p:cNvSpPr/>
            <p:nvPr/>
          </p:nvSpPr>
          <p:spPr>
            <a:xfrm>
              <a:off x="5924596" y="1794297"/>
              <a:ext cx="1116124" cy="432048"/>
            </a:xfrm>
            <a:prstGeom prst="lef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Freccia a destra 8"/>
            <p:cNvSpPr/>
            <p:nvPr/>
          </p:nvSpPr>
          <p:spPr>
            <a:xfrm>
              <a:off x="7040719" y="1787932"/>
              <a:ext cx="1116124" cy="432048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6" name="Gruppo 15"/>
          <p:cNvGrpSpPr/>
          <p:nvPr/>
        </p:nvGrpSpPr>
        <p:grpSpPr>
          <a:xfrm>
            <a:off x="4851642" y="2031109"/>
            <a:ext cx="1112583" cy="2000795"/>
            <a:chOff x="4851642" y="2031109"/>
            <a:chExt cx="1112583" cy="2000795"/>
          </a:xfrm>
        </p:grpSpPr>
        <p:sp>
          <p:nvSpPr>
            <p:cNvPr id="18" name="Freccia a sinistra 17"/>
            <p:cNvSpPr/>
            <p:nvPr/>
          </p:nvSpPr>
          <p:spPr>
            <a:xfrm rot="3165445">
              <a:off x="4509604" y="2373147"/>
              <a:ext cx="1116124" cy="432048"/>
            </a:xfrm>
            <a:prstGeom prst="leftArrow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Freccia a destra 18"/>
            <p:cNvSpPr/>
            <p:nvPr/>
          </p:nvSpPr>
          <p:spPr>
            <a:xfrm rot="3165445">
              <a:off x="5190139" y="3257818"/>
              <a:ext cx="1116124" cy="432048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1" name="Gruppo 20"/>
          <p:cNvGrpSpPr/>
          <p:nvPr/>
        </p:nvGrpSpPr>
        <p:grpSpPr>
          <a:xfrm rot="18516917">
            <a:off x="4025939" y="3208177"/>
            <a:ext cx="1112583" cy="2000795"/>
            <a:chOff x="4851642" y="2031109"/>
            <a:chExt cx="1112583" cy="2000795"/>
          </a:xfrm>
        </p:grpSpPr>
        <p:sp>
          <p:nvSpPr>
            <p:cNvPr id="22" name="Freccia a sinistra 21"/>
            <p:cNvSpPr/>
            <p:nvPr/>
          </p:nvSpPr>
          <p:spPr>
            <a:xfrm rot="3165445">
              <a:off x="4509604" y="2373147"/>
              <a:ext cx="1116124" cy="432048"/>
            </a:xfrm>
            <a:prstGeom prst="leftArrow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Freccia a destra 22"/>
            <p:cNvSpPr/>
            <p:nvPr/>
          </p:nvSpPr>
          <p:spPr>
            <a:xfrm rot="3165445">
              <a:off x="5190139" y="3257818"/>
              <a:ext cx="1116124" cy="432048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47213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>
            <a:spLocks noChangeArrowheads="1"/>
          </p:cNvSpPr>
          <p:nvPr/>
        </p:nvSpPr>
        <p:spPr bwMode="auto">
          <a:xfrm>
            <a:off x="1968500" y="1746190"/>
            <a:ext cx="5207000" cy="336562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45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it-IT" altLang="it-IT" sz="2800" b="1" dirty="0">
              <a:solidFill>
                <a:schemeClr val="bg1"/>
              </a:solidFill>
              <a:latin typeface="Garamond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it-IT" altLang="it-IT" sz="2800" b="1" dirty="0" smtClean="0">
              <a:solidFill>
                <a:schemeClr val="bg1"/>
              </a:solidFill>
              <a:latin typeface="Garamond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it-IT" altLang="it-IT" sz="2800" b="1" dirty="0" smtClean="0">
              <a:solidFill>
                <a:schemeClr val="bg1"/>
              </a:solidFill>
              <a:latin typeface="Garamond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 sz="2800" b="1" dirty="0" smtClean="0">
                <a:solidFill>
                  <a:schemeClr val="bg1"/>
                </a:solidFill>
                <a:latin typeface="Garamond" pitchFamily="18" charset="0"/>
              </a:rPr>
              <a:t>CONCLUSIONE</a:t>
            </a:r>
            <a:endParaRPr lang="it-IT" altLang="it-IT" sz="2800" b="1" dirty="0">
              <a:solidFill>
                <a:schemeClr val="bg1"/>
              </a:solidFill>
              <a:latin typeface="Garamond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it-IT" altLang="it-IT" sz="2800" b="1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90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189510" y="2209800"/>
            <a:ext cx="6808788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it-IT" altLang="it-IT" sz="2000" dirty="0" smtClean="0">
                <a:solidFill>
                  <a:srgbClr val="002060"/>
                </a:solidFill>
                <a:latin typeface="Tahoma" pitchFamily="34" charset="0"/>
                <a:cs typeface="Times New Roman" charset="0"/>
              </a:rPr>
              <a:t>Sono quattro gli atteggiamenti </a:t>
            </a:r>
            <a:r>
              <a:rPr lang="it-IT" altLang="it-IT" sz="2000" dirty="0">
                <a:solidFill>
                  <a:srgbClr val="002060"/>
                </a:solidFill>
                <a:latin typeface="Tahoma" pitchFamily="34" charset="0"/>
                <a:cs typeface="Times New Roman" charset="0"/>
              </a:rPr>
              <a:t>di base (funzioni emotive introiettive) che </a:t>
            </a:r>
            <a:r>
              <a:rPr lang="it-IT" altLang="it-IT" sz="2000" dirty="0" smtClean="0">
                <a:solidFill>
                  <a:srgbClr val="002060"/>
                </a:solidFill>
                <a:latin typeface="Tahoma" pitchFamily="34" charset="0"/>
                <a:cs typeface="Times New Roman" charset="0"/>
              </a:rPr>
              <a:t>favoriscono </a:t>
            </a:r>
            <a:r>
              <a:rPr lang="it-IT" altLang="it-IT" sz="2000" dirty="0">
                <a:solidFill>
                  <a:srgbClr val="002060"/>
                </a:solidFill>
                <a:latin typeface="Tahoma" pitchFamily="34" charset="0"/>
                <a:cs typeface="Times New Roman" charset="0"/>
              </a:rPr>
              <a:t>la crescita degli individui, della comunità, </a:t>
            </a:r>
            <a:r>
              <a:rPr lang="it-IT" altLang="it-IT" sz="2000" dirty="0" smtClean="0">
                <a:solidFill>
                  <a:srgbClr val="002060"/>
                </a:solidFill>
                <a:latin typeface="Tahoma" pitchFamily="34" charset="0"/>
                <a:cs typeface="Times New Roman" charset="0"/>
              </a:rPr>
              <a:t>delle organizzazioni e </a:t>
            </a:r>
            <a:r>
              <a:rPr lang="it-IT" altLang="it-IT" sz="2000" dirty="0">
                <a:solidFill>
                  <a:srgbClr val="002060"/>
                </a:solidFill>
                <a:latin typeface="Tahoma" pitchFamily="34" charset="0"/>
                <a:cs typeface="Times New Roman" charset="0"/>
              </a:rPr>
              <a:t>della società in generale, e sono: </a:t>
            </a:r>
            <a:endParaRPr lang="it-IT" altLang="it-IT" sz="2000" dirty="0" smtClean="0">
              <a:solidFill>
                <a:srgbClr val="002060"/>
              </a:solidFill>
              <a:latin typeface="Tahoma" pitchFamily="34" charset="0"/>
              <a:cs typeface="Times New Roman" charset="0"/>
            </a:endParaRPr>
          </a:p>
          <a:p>
            <a:pPr algn="ctr"/>
            <a:r>
              <a:rPr lang="it-IT" altLang="it-I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imes New Roman" charset="0"/>
              </a:rPr>
              <a:t>generare </a:t>
            </a:r>
            <a:r>
              <a:rPr lang="it-IT" altLang="it-IT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imes New Roman" charset="0"/>
              </a:rPr>
              <a:t>amore</a:t>
            </a:r>
            <a:r>
              <a:rPr lang="it-IT" altLang="it-I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imes New Roman" charset="0"/>
              </a:rPr>
              <a:t>, fiducia, </a:t>
            </a:r>
          </a:p>
          <a:p>
            <a:pPr algn="ctr"/>
            <a:r>
              <a:rPr lang="it-IT" altLang="it-I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imes New Roman" charset="0"/>
              </a:rPr>
              <a:t>sostenere </a:t>
            </a:r>
            <a:r>
              <a:rPr lang="it-IT" altLang="it-IT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imes New Roman" charset="0"/>
              </a:rPr>
              <a:t>la speranza, </a:t>
            </a:r>
            <a:endParaRPr lang="it-IT" altLang="it-IT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imes New Roman" charset="0"/>
            </a:endParaRPr>
          </a:p>
          <a:p>
            <a:pPr algn="ctr"/>
            <a:r>
              <a:rPr lang="it-IT" altLang="it-I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imes New Roman" charset="0"/>
              </a:rPr>
              <a:t>contenere </a:t>
            </a:r>
            <a:r>
              <a:rPr lang="it-IT" altLang="it-IT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imes New Roman" charset="0"/>
              </a:rPr>
              <a:t>la sofferenza </a:t>
            </a:r>
            <a:r>
              <a:rPr lang="it-IT" altLang="it-I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imes New Roman" charset="0"/>
              </a:rPr>
              <a:t>(depressiva),</a:t>
            </a:r>
          </a:p>
          <a:p>
            <a:pPr algn="ctr"/>
            <a:r>
              <a:rPr lang="it-IT" altLang="it-I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imes New Roman" charset="0"/>
              </a:rPr>
              <a:t>Pensare, essere consapevoli.</a:t>
            </a:r>
            <a:r>
              <a:rPr lang="it-IT" altLang="it-I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</a:t>
            </a:r>
          </a:p>
          <a:p>
            <a:pPr algn="ctr"/>
            <a:endParaRPr lang="it-IT" altLang="it-IT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imes New Roman" charset="0"/>
            </a:endParaRPr>
          </a:p>
          <a:p>
            <a:pPr algn="ctr"/>
            <a:r>
              <a:rPr lang="it-IT" altLang="it-IT" sz="1000" dirty="0" smtClean="0">
                <a:solidFill>
                  <a:srgbClr val="002060"/>
                </a:solidFill>
                <a:latin typeface="Tahoma" pitchFamily="34" charset="0"/>
                <a:cs typeface="Times New Roman" charset="0"/>
              </a:rPr>
              <a:t>Martha </a:t>
            </a:r>
            <a:r>
              <a:rPr lang="it-IT" altLang="it-IT" sz="1000" dirty="0">
                <a:solidFill>
                  <a:srgbClr val="002060"/>
                </a:solidFill>
                <a:latin typeface="Tahoma" pitchFamily="34" charset="0"/>
                <a:cs typeface="Times New Roman" charset="0"/>
              </a:rPr>
              <a:t>Harris e Donald </a:t>
            </a:r>
            <a:r>
              <a:rPr lang="it-IT" altLang="it-IT" sz="1000" dirty="0" err="1" smtClean="0">
                <a:solidFill>
                  <a:srgbClr val="002060"/>
                </a:solidFill>
                <a:latin typeface="Tahoma" pitchFamily="34" charset="0"/>
                <a:cs typeface="Times New Roman" charset="0"/>
              </a:rPr>
              <a:t>Meltzer</a:t>
            </a:r>
            <a:r>
              <a:rPr lang="it-IT" altLang="it-IT" sz="1000" dirty="0" smtClean="0">
                <a:solidFill>
                  <a:srgbClr val="002060"/>
                </a:solidFill>
                <a:latin typeface="Tahoma" pitchFamily="34" charset="0"/>
                <a:cs typeface="Times New Roman" charset="0"/>
              </a:rPr>
              <a:t> </a:t>
            </a:r>
            <a:r>
              <a:rPr lang="it-IT" altLang="it-IT" sz="1000" dirty="0">
                <a:solidFill>
                  <a:srgbClr val="002060"/>
                </a:solidFill>
                <a:latin typeface="Tahoma" pitchFamily="34" charset="0"/>
                <a:cs typeface="Times New Roman" charset="0"/>
              </a:rPr>
              <a:t>la </a:t>
            </a:r>
            <a:r>
              <a:rPr lang="it-IT" altLang="it-IT" sz="1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imes New Roman" charset="0"/>
              </a:rPr>
              <a:t>mente pensante</a:t>
            </a:r>
            <a:r>
              <a:rPr lang="it-IT" altLang="it-IT" sz="1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imes New Roman" charset="0"/>
              </a:rPr>
              <a:t> modificata</a:t>
            </a:r>
            <a:endParaRPr lang="it-IT" altLang="it-IT" sz="1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 algn="ctr"/>
            <a:endParaRPr lang="it-IT" altLang="it-IT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73424" y="164517"/>
            <a:ext cx="864096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senso </a:t>
            </a: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ETICO della </a:t>
            </a:r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Cura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71600" y="1254630"/>
            <a:ext cx="7200799" cy="36933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alt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imes New Roman" charset="0"/>
              </a:rPr>
              <a:t>Ognuno apprende ciò che vive.</a:t>
            </a:r>
            <a:endParaRPr lang="it-IT" alt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05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3528" y="1159790"/>
            <a:ext cx="84969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/>
              <a:t>1) 795 milioni di persone nel mondo non hanno abbastanza da mangiare. Questo numero è diminuito di 216 milioni dal 1990 ed equivale a circa 1/9 della popolazione mondiale</a:t>
            </a:r>
            <a:r>
              <a:rPr lang="it-IT" sz="1200" b="1" dirty="0" smtClean="0"/>
              <a:t>.</a:t>
            </a:r>
          </a:p>
          <a:p>
            <a:endParaRPr lang="it-IT" sz="1200" dirty="0"/>
          </a:p>
          <a:p>
            <a:r>
              <a:rPr lang="it-IT" sz="1200" b="1" dirty="0"/>
              <a:t>2) La stragrande maggioranza delle persone che soffrono la fame vive nei Paesi in via di sviluppo, dove il 12,9% della popolazione soffre di denutrizione.</a:t>
            </a:r>
            <a:endParaRPr lang="it-IT" sz="1200" dirty="0"/>
          </a:p>
          <a:p>
            <a:endParaRPr lang="it-IT" sz="1200" b="1" dirty="0" smtClean="0"/>
          </a:p>
          <a:p>
            <a:r>
              <a:rPr lang="it-IT" sz="1200" b="1" dirty="0" smtClean="0"/>
              <a:t>3</a:t>
            </a:r>
            <a:r>
              <a:rPr lang="it-IT" sz="1200" b="1" dirty="0"/>
              <a:t>) L’Asia è il continente che ha la più alta percentuale di persone che soffrono la fame nel mondo - due terzi della popolazione totale. Negli ultimi anni, in Asia meridionale la percentuale si è ridotta, ma nell'Asia occidentale essa è lievemente aumentata.</a:t>
            </a:r>
            <a:endParaRPr lang="it-IT" sz="1200" dirty="0"/>
          </a:p>
          <a:p>
            <a:endParaRPr lang="it-IT" sz="1200" b="1" dirty="0" smtClean="0"/>
          </a:p>
          <a:p>
            <a:r>
              <a:rPr lang="it-IT" sz="1200" b="1" dirty="0" smtClean="0"/>
              <a:t>4</a:t>
            </a:r>
            <a:r>
              <a:rPr lang="it-IT" sz="1200" b="1" dirty="0"/>
              <a:t>) L'Africa Sub-sahariana è la regione con la più alta incidenza (percentuale della popolazione) della fame. Una persona su quattro soffre di denutrizione.</a:t>
            </a:r>
            <a:endParaRPr lang="it-IT" sz="1200" dirty="0"/>
          </a:p>
          <a:p>
            <a:endParaRPr lang="it-IT" sz="1200" b="1" dirty="0" smtClean="0"/>
          </a:p>
          <a:p>
            <a:r>
              <a:rPr lang="it-IT" sz="1200" b="1" dirty="0" smtClean="0"/>
              <a:t>5</a:t>
            </a:r>
            <a:r>
              <a:rPr lang="it-IT" sz="1200" b="1" dirty="0"/>
              <a:t>) Se le donne avessero lo stesso accesso degli uomini alle risorse, ci sarebbero 150 milioni di affamati in meno sulla terra.</a:t>
            </a:r>
            <a:endParaRPr lang="it-IT" sz="1200" dirty="0"/>
          </a:p>
          <a:p>
            <a:endParaRPr lang="it-IT" sz="1200" b="1" dirty="0" smtClean="0"/>
          </a:p>
          <a:p>
            <a:r>
              <a:rPr lang="it-IT" sz="1200" b="1" dirty="0" smtClean="0"/>
              <a:t>6</a:t>
            </a:r>
            <a:r>
              <a:rPr lang="it-IT" sz="1200" b="1" dirty="0"/>
              <a:t>) La scarsa alimentazione provoca quasi la metà (45%) dei decessi dei bambini sotto i cinque anni - 3,1 milioni di bambini ogni anno.</a:t>
            </a:r>
            <a:endParaRPr lang="it-IT" sz="1200" dirty="0"/>
          </a:p>
          <a:p>
            <a:endParaRPr lang="it-IT" sz="1200" b="1" dirty="0" smtClean="0"/>
          </a:p>
          <a:p>
            <a:r>
              <a:rPr lang="it-IT" sz="1200" b="1" dirty="0" smtClean="0"/>
              <a:t>7</a:t>
            </a:r>
            <a:r>
              <a:rPr lang="it-IT" sz="1200" b="1" dirty="0"/>
              <a:t>) Nei Paesi in via di sviluppo, un bambino su sei  (sono circa 100 milioni) è sottopeso. </a:t>
            </a:r>
            <a:endParaRPr lang="it-IT" sz="1200" dirty="0"/>
          </a:p>
          <a:p>
            <a:endParaRPr lang="it-IT" sz="1200" b="1" dirty="0" smtClean="0"/>
          </a:p>
          <a:p>
            <a:r>
              <a:rPr lang="it-IT" sz="1200" b="1" dirty="0" smtClean="0"/>
              <a:t>8</a:t>
            </a:r>
            <a:r>
              <a:rPr lang="it-IT" sz="1200" b="1" dirty="0"/>
              <a:t>) Un bambino su quattro nel mondo soffre di deficit di sviluppo. Nei Paesi in via di sviluppo, questa percentuale può crescere arrivando a un bambino su tre.</a:t>
            </a:r>
            <a:endParaRPr lang="it-IT" sz="1200" dirty="0"/>
          </a:p>
          <a:p>
            <a:endParaRPr lang="it-IT" sz="1200" b="1" dirty="0" smtClean="0"/>
          </a:p>
          <a:p>
            <a:r>
              <a:rPr lang="it-IT" sz="1200" b="1" dirty="0" smtClean="0"/>
              <a:t>9</a:t>
            </a:r>
            <a:r>
              <a:rPr lang="it-IT" sz="1200" b="1" dirty="0"/>
              <a:t>) Nei paesi in via di sviluppo, 66 milioni di bambini in età scolare - 23 milioni nella sola Africa - frequentano le lezioni a stomaco vuoto.</a:t>
            </a:r>
            <a:endParaRPr lang="it-IT" sz="1200" dirty="0"/>
          </a:p>
          <a:p>
            <a:endParaRPr lang="it-IT" sz="1200" b="1" dirty="0" smtClean="0"/>
          </a:p>
          <a:p>
            <a:r>
              <a:rPr lang="it-IT" sz="1200" b="1" dirty="0" smtClean="0"/>
              <a:t>10</a:t>
            </a:r>
            <a:r>
              <a:rPr lang="it-IT" sz="1200" b="1" dirty="0"/>
              <a:t>) Il WFP calcola che ogni anno sono necessari 3,2 miliardi di dollari per raggiungere  i 66 milioni di bambini in età scolare vittime della fame.</a:t>
            </a:r>
            <a:endParaRPr lang="it-IT" sz="12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336693" y="260648"/>
            <a:ext cx="24706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La FAME nel MONDO</a:t>
            </a:r>
            <a:endParaRPr lang="it-IT" dirty="0" smtClean="0">
              <a:hlinkClick r:id="rId2"/>
            </a:endParaRPr>
          </a:p>
          <a:p>
            <a:pPr algn="ctr"/>
            <a:endParaRPr lang="it-IT" sz="1200" dirty="0" smtClean="0">
              <a:hlinkClick r:id=""/>
            </a:endParaRPr>
          </a:p>
          <a:p>
            <a:pPr algn="ctr"/>
            <a:r>
              <a:rPr lang="it-IT" sz="1200" dirty="0" smtClean="0">
                <a:hlinkClick r:id=""/>
              </a:rPr>
              <a:t>http://it.wfp.org/la-fame/statistiche</a:t>
            </a:r>
            <a:r>
              <a:rPr lang="it-IT" sz="1200" dirty="0" smtClean="0"/>
              <a:t> 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328690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16168" y="1556792"/>
            <a:ext cx="6248400" cy="495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2000" b="1" dirty="0">
                <a:solidFill>
                  <a:srgbClr val="0070C0"/>
                </a:solidFill>
                <a:latin typeface="Tahoma" pitchFamily="34" charset="0"/>
                <a:cs typeface="Times New Roman" charset="0"/>
              </a:rPr>
              <a:t>(…) </a:t>
            </a:r>
            <a:endParaRPr lang="it-IT" altLang="it-IT" sz="2000" dirty="0">
              <a:solidFill>
                <a:srgbClr val="0070C0"/>
              </a:solidFill>
              <a:latin typeface="Tahoma" pitchFamily="34" charset="0"/>
              <a:cs typeface="Times New Roman" charset="0"/>
            </a:endParaRPr>
          </a:p>
          <a:p>
            <a:r>
              <a:rPr lang="it-IT" altLang="it-IT" sz="2000" b="1" dirty="0">
                <a:solidFill>
                  <a:srgbClr val="0070C0"/>
                </a:solidFill>
                <a:latin typeface="Tahoma" pitchFamily="34" charset="0"/>
                <a:cs typeface="Times New Roman" charset="0"/>
              </a:rPr>
              <a:t>Lì, dove terra e acqua si confondono</a:t>
            </a:r>
            <a:endParaRPr lang="it-IT" altLang="it-IT" sz="2000" dirty="0">
              <a:solidFill>
                <a:srgbClr val="0070C0"/>
              </a:solidFill>
              <a:latin typeface="Tahoma" pitchFamily="34" charset="0"/>
              <a:cs typeface="Times New Roman" charset="0"/>
            </a:endParaRPr>
          </a:p>
          <a:p>
            <a:r>
              <a:rPr lang="it-IT" altLang="it-IT" sz="2000" b="1" dirty="0">
                <a:solidFill>
                  <a:srgbClr val="0070C0"/>
                </a:solidFill>
                <a:latin typeface="Tahoma" pitchFamily="34" charset="0"/>
                <a:cs typeface="Times New Roman" charset="0"/>
              </a:rPr>
              <a:t>e il procedere si arresta,</a:t>
            </a:r>
            <a:endParaRPr lang="it-IT" altLang="it-IT" sz="2000" dirty="0">
              <a:solidFill>
                <a:srgbClr val="0070C0"/>
              </a:solidFill>
              <a:latin typeface="Tahoma" pitchFamily="34" charset="0"/>
              <a:cs typeface="Times New Roman" charset="0"/>
            </a:endParaRPr>
          </a:p>
          <a:p>
            <a:r>
              <a:rPr lang="it-IT" altLang="it-IT" sz="2000" b="1" dirty="0">
                <a:solidFill>
                  <a:srgbClr val="0070C0"/>
                </a:solidFill>
                <a:latin typeface="Tahoma" pitchFamily="34" charset="0"/>
                <a:cs typeface="Times New Roman" charset="0"/>
              </a:rPr>
              <a:t>solo la mente </a:t>
            </a:r>
            <a:r>
              <a:rPr lang="it-IT" altLang="it-IT" sz="2000" b="1" dirty="0" smtClean="0">
                <a:solidFill>
                  <a:srgbClr val="0070C0"/>
                </a:solidFill>
                <a:latin typeface="Tahoma" pitchFamily="34" charset="0"/>
                <a:cs typeface="Times New Roman" charset="0"/>
              </a:rPr>
              <a:t>(cuore e spirito) </a:t>
            </a:r>
          </a:p>
          <a:p>
            <a:r>
              <a:rPr lang="it-IT" altLang="it-IT" sz="2000" b="1" dirty="0" smtClean="0">
                <a:solidFill>
                  <a:srgbClr val="0070C0"/>
                </a:solidFill>
                <a:latin typeface="Tahoma" pitchFamily="34" charset="0"/>
                <a:cs typeface="Times New Roman" charset="0"/>
              </a:rPr>
              <a:t>può </a:t>
            </a:r>
            <a:r>
              <a:rPr lang="it-IT" altLang="it-IT" sz="2000" b="1" dirty="0">
                <a:solidFill>
                  <a:srgbClr val="0070C0"/>
                </a:solidFill>
                <a:latin typeface="Tahoma" pitchFamily="34" charset="0"/>
                <a:cs typeface="Times New Roman" charset="0"/>
              </a:rPr>
              <a:t>andare oltre.</a:t>
            </a:r>
          </a:p>
          <a:p>
            <a:endParaRPr lang="it-IT" altLang="it-IT" sz="2000" dirty="0">
              <a:solidFill>
                <a:srgbClr val="0070C0"/>
              </a:solidFill>
              <a:latin typeface="Tahoma" pitchFamily="34" charset="0"/>
              <a:cs typeface="Times New Roman" charset="0"/>
            </a:endParaRPr>
          </a:p>
          <a:p>
            <a:r>
              <a:rPr lang="it-IT" altLang="it-IT" sz="2000" b="1" dirty="0">
                <a:solidFill>
                  <a:srgbClr val="0070C0"/>
                </a:solidFill>
                <a:latin typeface="Tahoma" pitchFamily="34" charset="0"/>
                <a:cs typeface="Times New Roman" charset="0"/>
              </a:rPr>
              <a:t>Ogni linea di confine </a:t>
            </a:r>
            <a:endParaRPr lang="it-IT" altLang="it-IT" sz="2000" b="1" dirty="0" smtClean="0">
              <a:solidFill>
                <a:srgbClr val="0070C0"/>
              </a:solidFill>
              <a:latin typeface="Tahoma" pitchFamily="34" charset="0"/>
              <a:cs typeface="Times New Roman" charset="0"/>
            </a:endParaRPr>
          </a:p>
          <a:p>
            <a:r>
              <a:rPr lang="it-IT" altLang="it-IT" sz="2000" b="1" dirty="0" smtClean="0">
                <a:solidFill>
                  <a:srgbClr val="0070C0"/>
                </a:solidFill>
                <a:latin typeface="Tahoma" pitchFamily="34" charset="0"/>
                <a:cs typeface="Times New Roman" charset="0"/>
              </a:rPr>
              <a:t>diventa </a:t>
            </a:r>
            <a:r>
              <a:rPr lang="it-IT" altLang="it-IT" sz="2000" b="1" dirty="0">
                <a:solidFill>
                  <a:srgbClr val="0070C0"/>
                </a:solidFill>
                <a:latin typeface="Tahoma" pitchFamily="34" charset="0"/>
                <a:cs typeface="Times New Roman" charset="0"/>
              </a:rPr>
              <a:t>luogo di desiderio e di sogno;</a:t>
            </a:r>
          </a:p>
          <a:p>
            <a:endParaRPr lang="it-IT" altLang="it-IT" sz="2000" dirty="0">
              <a:solidFill>
                <a:srgbClr val="0070C0"/>
              </a:solidFill>
              <a:latin typeface="Tahoma" pitchFamily="34" charset="0"/>
              <a:cs typeface="Times New Roman" charset="0"/>
            </a:endParaRPr>
          </a:p>
          <a:p>
            <a:r>
              <a:rPr lang="it-IT" altLang="it-IT" sz="2000" b="1" dirty="0">
                <a:solidFill>
                  <a:srgbClr val="0070C0"/>
                </a:solidFill>
                <a:latin typeface="Tahoma" pitchFamily="34" charset="0"/>
                <a:cs typeface="Times New Roman" charset="0"/>
              </a:rPr>
              <a:t>si genera il pensiero di un altrove,</a:t>
            </a:r>
            <a:endParaRPr lang="it-IT" altLang="it-IT" sz="2000" dirty="0">
              <a:solidFill>
                <a:srgbClr val="0070C0"/>
              </a:solidFill>
              <a:latin typeface="Tahoma" pitchFamily="34" charset="0"/>
              <a:cs typeface="Times New Roman" charset="0"/>
            </a:endParaRPr>
          </a:p>
          <a:p>
            <a:r>
              <a:rPr lang="it-IT" altLang="it-IT" sz="2000" b="1" dirty="0">
                <a:solidFill>
                  <a:srgbClr val="0070C0"/>
                </a:solidFill>
                <a:latin typeface="Tahoma" pitchFamily="34" charset="0"/>
                <a:cs typeface="Times New Roman" charset="0"/>
              </a:rPr>
              <a:t>nasce la curiosità e il timore per l’ignoto,</a:t>
            </a:r>
            <a:endParaRPr lang="it-IT" altLang="it-IT" sz="2000" dirty="0">
              <a:solidFill>
                <a:srgbClr val="0070C0"/>
              </a:solidFill>
              <a:latin typeface="Tahoma" pitchFamily="34" charset="0"/>
              <a:cs typeface="Times New Roman" charset="0"/>
            </a:endParaRPr>
          </a:p>
          <a:p>
            <a:r>
              <a:rPr lang="it-IT" altLang="it-IT" sz="2000" b="1" dirty="0">
                <a:solidFill>
                  <a:srgbClr val="0070C0"/>
                </a:solidFill>
                <a:latin typeface="Tahoma" pitchFamily="34" charset="0"/>
                <a:cs typeface="Times New Roman" charset="0"/>
              </a:rPr>
              <a:t>il sentimento vago di altri mondi possibili,</a:t>
            </a:r>
            <a:endParaRPr lang="it-IT" altLang="it-IT" sz="2000" dirty="0">
              <a:solidFill>
                <a:srgbClr val="0070C0"/>
              </a:solidFill>
              <a:latin typeface="Tahoma" pitchFamily="34" charset="0"/>
              <a:cs typeface="Times New Roman" charset="0"/>
            </a:endParaRPr>
          </a:p>
          <a:p>
            <a:r>
              <a:rPr lang="it-IT" altLang="it-IT" sz="2000" b="1" dirty="0">
                <a:solidFill>
                  <a:srgbClr val="0070C0"/>
                </a:solidFill>
                <a:latin typeface="Tahoma" pitchFamily="34" charset="0"/>
                <a:cs typeface="Times New Roman" charset="0"/>
              </a:rPr>
              <a:t>di terre e genti intuite e distanti. </a:t>
            </a:r>
            <a:endParaRPr lang="it-IT" altLang="it-IT" sz="2000" dirty="0">
              <a:solidFill>
                <a:srgbClr val="0070C0"/>
              </a:solidFill>
              <a:latin typeface="Tahoma" pitchFamily="34" charset="0"/>
              <a:cs typeface="Times New Roman" charset="0"/>
            </a:endParaRPr>
          </a:p>
          <a:p>
            <a:r>
              <a:rPr lang="it-IT" altLang="it-IT" sz="2000" b="1" dirty="0">
                <a:solidFill>
                  <a:srgbClr val="0070C0"/>
                </a:solidFill>
                <a:latin typeface="Tahoma" pitchFamily="34" charset="0"/>
                <a:cs typeface="Times New Roman" charset="0"/>
              </a:rPr>
              <a:t>(…)</a:t>
            </a:r>
            <a:endParaRPr lang="it-IT" altLang="it-IT" sz="2000" dirty="0">
              <a:solidFill>
                <a:srgbClr val="0070C0"/>
              </a:solidFill>
              <a:latin typeface="Tahoma" pitchFamily="34" charset="0"/>
              <a:cs typeface="Times New Roman" charset="0"/>
            </a:endParaRPr>
          </a:p>
          <a:p>
            <a:r>
              <a:rPr lang="it-IT" altLang="it-IT" sz="2000" b="1" dirty="0">
                <a:solidFill>
                  <a:srgbClr val="0070C0"/>
                </a:solidFill>
                <a:latin typeface="Tahoma" pitchFamily="34" charset="0"/>
                <a:cs typeface="Times New Roman" charset="0"/>
              </a:rPr>
              <a:t> </a:t>
            </a:r>
            <a:endParaRPr lang="it-IT" altLang="it-IT" sz="2000" dirty="0">
              <a:solidFill>
                <a:srgbClr val="0070C0"/>
              </a:solidFill>
              <a:latin typeface="Tahoma" pitchFamily="34" charset="0"/>
              <a:cs typeface="Times New Roman" charset="0"/>
            </a:endParaRPr>
          </a:p>
          <a:p>
            <a:r>
              <a:rPr lang="it-IT" altLang="it-IT" sz="1600" dirty="0">
                <a:solidFill>
                  <a:srgbClr val="0070C0"/>
                </a:solidFill>
                <a:latin typeface="Tahoma" pitchFamily="34" charset="0"/>
                <a:cs typeface="Times New Roman" charset="0"/>
              </a:rPr>
              <a:t>Anna </a:t>
            </a:r>
            <a:r>
              <a:rPr lang="it-IT" altLang="it-IT" sz="1600" dirty="0" err="1">
                <a:solidFill>
                  <a:srgbClr val="0070C0"/>
                </a:solidFill>
                <a:latin typeface="Tahoma" pitchFamily="34" charset="0"/>
                <a:cs typeface="Times New Roman" charset="0"/>
              </a:rPr>
              <a:t>Fabbrini</a:t>
            </a:r>
            <a:r>
              <a:rPr lang="it-IT" altLang="it-IT" sz="1600" dirty="0">
                <a:solidFill>
                  <a:srgbClr val="0070C0"/>
                </a:solidFill>
                <a:latin typeface="Tahoma" pitchFamily="34" charset="0"/>
              </a:rPr>
              <a:t> </a:t>
            </a:r>
          </a:p>
        </p:txBody>
      </p:sp>
      <p:pic>
        <p:nvPicPr>
          <p:cNvPr id="3" name="Picture 4" descr="Kiarostami getimag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728" y="1033926"/>
            <a:ext cx="3829050" cy="254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51520" y="195179"/>
            <a:ext cx="864096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senso </a:t>
            </a: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ETICO della </a:t>
            </a:r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Cura</a:t>
            </a:r>
          </a:p>
        </p:txBody>
      </p:sp>
    </p:spTree>
    <p:extLst>
      <p:ext uri="{BB962C8B-B14F-4D97-AF65-F5344CB8AC3E}">
        <p14:creationId xmlns:p14="http://schemas.microsoft.com/office/powerpoint/2010/main" val="356764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mad1-1.xx.fbcdn.net/v/t1.0-9/13417406_585754601586505_8199931983738914918_n.jpg?oh=e58cf58c20db169f0b5fc8ec5372655a&amp;oe=5808D9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536694" y="692696"/>
            <a:ext cx="806489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it-IT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profeti insegnano che si diventa quel che si </a:t>
            </a:r>
            <a:r>
              <a:rPr lang="it-IT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ama.</a:t>
            </a:r>
          </a:p>
          <a:p>
            <a:r>
              <a:rPr lang="it-IT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 Alberto Maggi</a:t>
            </a:r>
            <a:endParaRPr lang="it-IT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918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RI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260648"/>
            <a:ext cx="2686050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://www3.unisi.it/criss/images/pixe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9338"/>
            <a:ext cx="95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952836" y="1412775"/>
            <a:ext cx="5238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0" dirty="0" smtClean="0">
                <a:solidFill>
                  <a:srgbClr val="669999"/>
                </a:solidFill>
                <a:effectLst/>
                <a:latin typeface="Tahoma"/>
              </a:rPr>
              <a:t>Network on the economics of the welfare state</a:t>
            </a:r>
            <a:endParaRPr lang="en-US" b="0" dirty="0">
              <a:solidFill>
                <a:srgbClr val="669999"/>
              </a:solidFill>
              <a:effectLst/>
              <a:latin typeface="Tahoma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2" y="1988840"/>
            <a:ext cx="399097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027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lois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" y="1412776"/>
            <a:ext cx="4448175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lois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5" y="4125503"/>
            <a:ext cx="4905375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033718" y="788012"/>
            <a:ext cx="50765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 smtClean="0">
                <a:hlinkClick r:id="rId4"/>
              </a:rPr>
              <a:t>http://www.eticaeconomia.it/sradicare-la-poverta-estrema-un-obiettivo-a-portata-di-mano</a:t>
            </a:r>
            <a:r>
              <a:rPr lang="it-IT" sz="1000" dirty="0" smtClean="0"/>
              <a:t> </a:t>
            </a:r>
            <a:endParaRPr lang="it-IT" sz="1000" dirty="0"/>
          </a:p>
        </p:txBody>
      </p:sp>
      <p:sp>
        <p:nvSpPr>
          <p:cNvPr id="3" name="Rettangolo 2"/>
          <p:cNvSpPr/>
          <p:nvPr/>
        </p:nvSpPr>
        <p:spPr>
          <a:xfrm>
            <a:off x="301716" y="301298"/>
            <a:ext cx="85329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/>
              <a:t>Sradicare la povertà estrema: un obiettivo “a portata di mano”?</a:t>
            </a:r>
          </a:p>
        </p:txBody>
      </p:sp>
    </p:spTree>
    <p:extLst>
      <p:ext uri="{BB962C8B-B14F-4D97-AF65-F5344CB8AC3E}">
        <p14:creationId xmlns:p14="http://schemas.microsoft.com/office/powerpoint/2010/main" val="2941619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isultati immagini per salgado f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96" y="1306928"/>
            <a:ext cx="2808312" cy="192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Risultati immagini per salgado f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61048"/>
            <a:ext cx="4269533" cy="284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isultati immagini per salgado f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75236"/>
            <a:ext cx="2827473" cy="189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isultati immagini per salgado fo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3786188" cy="259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Risultati immagini per salgado fot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155" y="871276"/>
            <a:ext cx="1911102" cy="279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8881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C:\Documents and Settings\weuled\Desktop\Projects on Hold\watson presentation\31.j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C:\Documents and Settings\weuled\Desktop\Projects on Hold\watson presentation\37.jpg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1892</Words>
  <Application>Microsoft Office PowerPoint</Application>
  <PresentationFormat>Presentazione su schermo (4:3)</PresentationFormat>
  <Paragraphs>465</Paragraphs>
  <Slides>61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61</vt:i4>
      </vt:variant>
    </vt:vector>
  </HeadingPairs>
  <TitlesOfParts>
    <vt:vector size="72" baseType="lpstr">
      <vt:lpstr>Arial</vt:lpstr>
      <vt:lpstr>Arial Narrow</vt:lpstr>
      <vt:lpstr>Calibri</vt:lpstr>
      <vt:lpstr>Dauphin</vt:lpstr>
      <vt:lpstr>Ebrima</vt:lpstr>
      <vt:lpstr>Garamond</vt:lpstr>
      <vt:lpstr>Lucida Sans Unicode</vt:lpstr>
      <vt:lpstr>Tahoma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Teoria dello  Human Caring</vt:lpstr>
      <vt:lpstr>- la soddisfazione dei bisogni/problemi dei pazienti,  - la motivazione degli infermieri e di tutti gli operatori, - la riduzione degli errori,  - il miglioramento della qualità, - le migliori decisioni e azione di spesa economica, solo se tutti questi elementi sono integrati con:  - la fondazione etica delle scelte,  - la valorizzazione dell’umano in ogni ambito  - il coinvoilgimento delle pratiche di guarigione/caring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Caring Moment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Era I Medicina Materialistica-Dossey 1990 Negli ultimi 100 anni</vt:lpstr>
      <vt:lpstr>Presentazione standard di PowerPoint</vt:lpstr>
      <vt:lpstr>Era II:  Medicina della mente e del corpo (Medicine-Mind-Body Medicine)  Gli ultimi due decenni</vt:lpstr>
      <vt:lpstr>Era III Consapevolezza trascendente non locale</vt:lpstr>
      <vt:lpstr>Visione Globale Unitaria:  “Il corpo risiede nella Consapevolezza”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Personal Family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Walter</dc:creator>
  <cp:lastModifiedBy>Collegio IP.AS.VI. Aosta</cp:lastModifiedBy>
  <cp:revision>98</cp:revision>
  <dcterms:created xsi:type="dcterms:W3CDTF">2016-03-16T10:49:40Z</dcterms:created>
  <dcterms:modified xsi:type="dcterms:W3CDTF">2016-11-21T16:11:05Z</dcterms:modified>
</cp:coreProperties>
</file>